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96.png" ContentType="image/png"/>
  <Override PartName="/ppt/media/image95.png" ContentType="image/png"/>
  <Override PartName="/ppt/media/image88.jpeg" ContentType="image/jpeg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jpeg" ContentType="image/jpeg"/>
  <Override PartName="/ppt/media/image73.jpeg" ContentType="image/jpeg"/>
  <Override PartName="/ppt/media/image72.png" ContentType="image/png"/>
  <Override PartName="/ppt/media/image71.png" ContentType="image/png"/>
  <Override PartName="/ppt/media/image70.png" ContentType="image/png"/>
  <Override PartName="/ppt/media/image69.jpeg" ContentType="image/jpe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80.png" ContentType="image/png"/>
  <Override PartName="/ppt/media/image50.jpeg" ContentType="image/jpeg"/>
  <Override PartName="/ppt/media/image47.jpeg" ContentType="image/jpeg"/>
  <Override PartName="/ppt/media/image32.png" ContentType="image/png"/>
  <Override PartName="/ppt/media/image92.jpeg" ContentType="image/jpeg"/>
  <Override PartName="/ppt/media/image31.png" ContentType="image/png"/>
  <Override PartName="/ppt/media/image89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91.jpeg" ContentType="image/jpeg"/>
  <Override PartName="/ppt/media/image21.png" ContentType="image/png"/>
  <Override PartName="/ppt/media/image44.png" ContentType="image/png"/>
  <Override PartName="/ppt/media/image94.png" ContentType="image/png"/>
  <Override PartName="/ppt/media/image19.png" ContentType="image/png"/>
  <Override PartName="/ppt/media/image79.png" ContentType="image/png"/>
  <Override PartName="/ppt/media/image20.png" ContentType="image/png"/>
  <Override PartName="/ppt/media/image43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90.jpeg" ContentType="image/jpeg"/>
  <Override PartName="/ppt/media/image11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58.png" ContentType="image/png"/>
  <Override PartName="/ppt/media/image8.png" ContentType="image/png"/>
  <Override PartName="/ppt/media/image57.png" ContentType="image/png"/>
  <Override PartName="/ppt/media/image7.png" ContentType="image/png"/>
  <Override PartName="/ppt/media/image29.png" ContentType="image/png"/>
  <Override PartName="/ppt/media/image56.png" ContentType="image/png"/>
  <Override PartName="/ppt/media/image6.png" ContentType="image/png"/>
  <Override PartName="/ppt/media/image3.png" ContentType="image/png"/>
  <Override PartName="/ppt/media/image53.png" ContentType="image/png"/>
  <Override PartName="/ppt/media/image28.png" ContentType="image/png"/>
  <Override PartName="/ppt/media/image49.png" ContentType="image/png"/>
  <Override PartName="/ppt/media/image55.png" ContentType="image/png"/>
  <Override PartName="/ppt/media/image5.png" ContentType="image/png"/>
  <Override PartName="/ppt/media/image2.png" ContentType="image/png"/>
  <Override PartName="/ppt/media/image52.png" ContentType="image/png"/>
  <Override PartName="/ppt/media/image27.png" ContentType="image/png"/>
  <Override PartName="/ppt/media/image48.png" ContentType="image/png"/>
  <Override PartName="/ppt/media/image54.png" ContentType="image/png"/>
  <Override PartName="/ppt/media/image4.png" ContentType="image/png"/>
  <Override PartName="/ppt/media/image15.png" ContentType="image/png"/>
  <Override PartName="/ppt/media/image51.jpeg" ContentType="image/jpeg"/>
  <Override PartName="/ppt/media/image42.png" ContentType="image/png"/>
  <Override PartName="/ppt/media/image17.png" ContentType="image/png"/>
  <Override PartName="/ppt/media/image26.png" ContentType="image/png"/>
  <Override PartName="/ppt/media/image93.jpeg" ContentType="image/jpeg"/>
  <Override PartName="/ppt/media/image41.png" ContentType="image/png"/>
  <Override PartName="/ppt/media/image16.png" ContentType="image/png"/>
  <Override PartName="/ppt/media/image25.png" ContentType="image/png"/>
  <Override PartName="/ppt/media/image46.png" ContentType="image/png"/>
  <Override PartName="/ppt/media/image40.png" ContentType="image/png"/>
  <Override PartName="/ppt/media/image24.png" ContentType="image/png"/>
  <Override PartName="/ppt/media/image45.png" ContentType="image/png"/>
  <Override PartName="/ppt/media/image1.png" ContentType="image/png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_rels/slideLayout156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6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47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6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4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5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3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64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83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84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07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08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54.xml"/><Relationship Id="rId3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35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35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F4D3C75D-185B-4548-9159-1E97D7532E7F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389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39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1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BD1714C5-C8B6-480A-9BD4-2D8F01470371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42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42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61292259-9E80-4CA9-A37C-2F06ED89A0DD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pic>
        <p:nvPicPr>
          <p:cNvPr id="467" name="Group 141" descr=""/>
          <p:cNvPicPr/>
          <p:nvPr/>
        </p:nvPicPr>
        <p:blipFill>
          <a:blip r:embed="rId2"/>
          <a:stretch/>
        </p:blipFill>
        <p:spPr>
          <a:xfrm>
            <a:off x="0" y="4797360"/>
            <a:ext cx="12204720" cy="2060640"/>
          </a:xfrm>
          <a:prstGeom prst="rect">
            <a:avLst/>
          </a:prstGeom>
          <a:ln>
            <a:noFill/>
          </a:ln>
        </p:spPr>
      </p:pic>
      <p:sp>
        <p:nvSpPr>
          <p:cNvPr id="468" name="CustomShape 3"/>
          <p:cNvSpPr/>
          <p:nvPr/>
        </p:nvSpPr>
        <p:spPr>
          <a:xfrm>
            <a:off x="6859440" y="3014640"/>
            <a:ext cx="2651040" cy="70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4000">
                <a:solidFill>
                  <a:srgbClr val="c00000"/>
                </a:solidFill>
                <a:latin typeface="Calibri"/>
              </a:rPr>
              <a:t>THANK YOU</a:t>
            </a:r>
            <a:endParaRPr/>
          </a:p>
        </p:txBody>
      </p:sp>
      <p:pic>
        <p:nvPicPr>
          <p:cNvPr id="469" name="Group 291" descr=""/>
          <p:cNvPicPr/>
          <p:nvPr/>
        </p:nvPicPr>
        <p:blipFill>
          <a:blip r:embed="rId3"/>
          <a:stretch/>
        </p:blipFill>
        <p:spPr>
          <a:xfrm>
            <a:off x="3042000" y="3078360"/>
            <a:ext cx="536760" cy="530280"/>
          </a:xfrm>
          <a:prstGeom prst="rect">
            <a:avLst/>
          </a:prstGeom>
          <a:ln>
            <a:noFill/>
          </a:ln>
        </p:spPr>
      </p:pic>
      <p:sp>
        <p:nvSpPr>
          <p:cNvPr id="470" name="CustomShape 4"/>
          <p:cNvSpPr/>
          <p:nvPr/>
        </p:nvSpPr>
        <p:spPr>
          <a:xfrm>
            <a:off x="4017240" y="2719080"/>
            <a:ext cx="520920" cy="5205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5"/>
          <p:cNvSpPr/>
          <p:nvPr/>
        </p:nvSpPr>
        <p:spPr>
          <a:xfrm>
            <a:off x="3532680" y="1418760"/>
            <a:ext cx="636840" cy="63648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2" name="Group 294" descr=""/>
          <p:cNvPicPr/>
          <p:nvPr/>
        </p:nvPicPr>
        <p:blipFill>
          <a:blip r:embed="rId4"/>
          <a:stretch/>
        </p:blipFill>
        <p:spPr>
          <a:xfrm>
            <a:off x="5659200" y="3157560"/>
            <a:ext cx="652680" cy="658440"/>
          </a:xfrm>
          <a:prstGeom prst="rect">
            <a:avLst/>
          </a:prstGeom>
          <a:ln>
            <a:noFill/>
          </a:ln>
        </p:spPr>
      </p:pic>
      <p:sp>
        <p:nvSpPr>
          <p:cNvPr id="473" name="CustomShape 6"/>
          <p:cNvSpPr/>
          <p:nvPr/>
        </p:nvSpPr>
        <p:spPr>
          <a:xfrm>
            <a:off x="3245400" y="2408040"/>
            <a:ext cx="536760" cy="53820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4" name="Group 296" descr=""/>
          <p:cNvPicPr/>
          <p:nvPr/>
        </p:nvPicPr>
        <p:blipFill>
          <a:blip r:embed="rId5"/>
          <a:stretch/>
        </p:blipFill>
        <p:spPr>
          <a:xfrm>
            <a:off x="4677120" y="3413520"/>
            <a:ext cx="268200" cy="182880"/>
          </a:xfrm>
          <a:prstGeom prst="rect">
            <a:avLst/>
          </a:prstGeom>
          <a:ln>
            <a:noFill/>
          </a:ln>
        </p:spPr>
      </p:pic>
      <p:sp>
        <p:nvSpPr>
          <p:cNvPr id="475" name="CustomShape 7"/>
          <p:cNvSpPr/>
          <p:nvPr/>
        </p:nvSpPr>
        <p:spPr>
          <a:xfrm>
            <a:off x="3737880" y="2226960"/>
            <a:ext cx="201600" cy="2649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6" name="Group 299" descr=""/>
          <p:cNvPicPr/>
          <p:nvPr/>
        </p:nvPicPr>
        <p:blipFill>
          <a:blip r:embed="rId6"/>
          <a:stretch/>
        </p:blipFill>
        <p:spPr>
          <a:xfrm>
            <a:off x="3048120" y="2791800"/>
            <a:ext cx="182880" cy="255960"/>
          </a:xfrm>
          <a:prstGeom prst="rect">
            <a:avLst/>
          </a:prstGeom>
          <a:ln>
            <a:noFill/>
          </a:ln>
        </p:spPr>
      </p:pic>
      <p:sp>
        <p:nvSpPr>
          <p:cNvPr id="477" name="CustomShape 8"/>
          <p:cNvSpPr/>
          <p:nvPr/>
        </p:nvSpPr>
        <p:spPr>
          <a:xfrm>
            <a:off x="2773440" y="1758600"/>
            <a:ext cx="654480" cy="6541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8" name="Group 301" descr=""/>
          <p:cNvPicPr/>
          <p:nvPr/>
        </p:nvPicPr>
        <p:blipFill>
          <a:blip r:embed="rId7"/>
          <a:stretch/>
        </p:blipFill>
        <p:spPr>
          <a:xfrm>
            <a:off x="4811400" y="4486680"/>
            <a:ext cx="652680" cy="658440"/>
          </a:xfrm>
          <a:prstGeom prst="rect">
            <a:avLst/>
          </a:prstGeom>
          <a:ln>
            <a:noFill/>
          </a:ln>
        </p:spPr>
      </p:pic>
      <p:pic>
        <p:nvPicPr>
          <p:cNvPr id="479" name="Group 302" descr=""/>
          <p:cNvPicPr/>
          <p:nvPr/>
        </p:nvPicPr>
        <p:blipFill>
          <a:blip r:embed="rId8"/>
          <a:stretch/>
        </p:blipFill>
        <p:spPr>
          <a:xfrm>
            <a:off x="4073040" y="3334320"/>
            <a:ext cx="439200" cy="444960"/>
          </a:xfrm>
          <a:prstGeom prst="rect">
            <a:avLst/>
          </a:prstGeom>
          <a:ln>
            <a:noFill/>
          </a:ln>
        </p:spPr>
      </p:pic>
      <p:pic>
        <p:nvPicPr>
          <p:cNvPr id="480" name="Group 303" descr=""/>
          <p:cNvPicPr/>
          <p:nvPr/>
        </p:nvPicPr>
        <p:blipFill>
          <a:blip r:embed="rId9"/>
          <a:stretch/>
        </p:blipFill>
        <p:spPr>
          <a:xfrm>
            <a:off x="5409360" y="3882960"/>
            <a:ext cx="658800" cy="658440"/>
          </a:xfrm>
          <a:prstGeom prst="rect">
            <a:avLst/>
          </a:prstGeom>
          <a:ln>
            <a:noFill/>
          </a:ln>
        </p:spPr>
      </p:pic>
      <p:pic>
        <p:nvPicPr>
          <p:cNvPr id="481" name="Group 304" descr=""/>
          <p:cNvPicPr/>
          <p:nvPr/>
        </p:nvPicPr>
        <p:blipFill>
          <a:blip r:embed="rId10"/>
          <a:stretch/>
        </p:blipFill>
        <p:spPr>
          <a:xfrm>
            <a:off x="3286080" y="3693960"/>
            <a:ext cx="579240" cy="572760"/>
          </a:xfrm>
          <a:prstGeom prst="rect">
            <a:avLst/>
          </a:prstGeom>
          <a:ln>
            <a:noFill/>
          </a:ln>
        </p:spPr>
      </p:pic>
      <p:sp>
        <p:nvSpPr>
          <p:cNvPr id="482" name="CustomShape 9"/>
          <p:cNvSpPr/>
          <p:nvPr/>
        </p:nvSpPr>
        <p:spPr>
          <a:xfrm>
            <a:off x="3636000" y="3343320"/>
            <a:ext cx="263520" cy="2095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3" name="Group 306" descr=""/>
          <p:cNvPicPr/>
          <p:nvPr/>
        </p:nvPicPr>
        <p:blipFill>
          <a:blip r:embed="rId11"/>
          <a:stretch/>
        </p:blipFill>
        <p:spPr>
          <a:xfrm>
            <a:off x="2944440" y="3657600"/>
            <a:ext cx="231480" cy="231480"/>
          </a:xfrm>
          <a:prstGeom prst="rect">
            <a:avLst/>
          </a:prstGeom>
          <a:ln>
            <a:noFill/>
          </a:ln>
        </p:spPr>
      </p:pic>
      <p:sp>
        <p:nvSpPr>
          <p:cNvPr id="484" name="CustomShape 10"/>
          <p:cNvSpPr/>
          <p:nvPr/>
        </p:nvSpPr>
        <p:spPr>
          <a:xfrm>
            <a:off x="5345640" y="2809800"/>
            <a:ext cx="212760" cy="1965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11"/>
          <p:cNvSpPr/>
          <p:nvPr/>
        </p:nvSpPr>
        <p:spPr>
          <a:xfrm>
            <a:off x="4579920" y="2717640"/>
            <a:ext cx="131760" cy="188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6" name="Group 309" descr=""/>
          <p:cNvPicPr/>
          <p:nvPr/>
        </p:nvPicPr>
        <p:blipFill>
          <a:blip r:embed="rId12"/>
          <a:stretch/>
        </p:blipFill>
        <p:spPr>
          <a:xfrm>
            <a:off x="4573440" y="2340720"/>
            <a:ext cx="237600" cy="231480"/>
          </a:xfrm>
          <a:prstGeom prst="rect">
            <a:avLst/>
          </a:prstGeom>
          <a:ln>
            <a:noFill/>
          </a:ln>
        </p:spPr>
      </p:pic>
      <p:sp>
        <p:nvSpPr>
          <p:cNvPr id="487" name="CustomShape 12"/>
          <p:cNvSpPr/>
          <p:nvPr/>
        </p:nvSpPr>
        <p:spPr>
          <a:xfrm>
            <a:off x="2252520" y="3157560"/>
            <a:ext cx="660600" cy="65880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8" name="Group 311" descr=""/>
          <p:cNvPicPr/>
          <p:nvPr/>
        </p:nvPicPr>
        <p:blipFill>
          <a:blip r:embed="rId13"/>
          <a:stretch/>
        </p:blipFill>
        <p:spPr>
          <a:xfrm>
            <a:off x="3048120" y="4480560"/>
            <a:ext cx="664920" cy="664200"/>
          </a:xfrm>
          <a:prstGeom prst="rect">
            <a:avLst/>
          </a:prstGeom>
          <a:ln>
            <a:noFill/>
          </a:ln>
        </p:spPr>
      </p:pic>
      <p:sp>
        <p:nvSpPr>
          <p:cNvPr id="489" name="CustomShape 13"/>
          <p:cNvSpPr/>
          <p:nvPr/>
        </p:nvSpPr>
        <p:spPr>
          <a:xfrm>
            <a:off x="5555160" y="2381040"/>
            <a:ext cx="663840" cy="660240"/>
          </a:xfrm>
          <a:prstGeom prst="rect">
            <a:avLst/>
          </a:prstGeom>
          <a:solidFill>
            <a:srgbClr val="7f7f7f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0" name="Group 313" descr=""/>
          <p:cNvPicPr/>
          <p:nvPr/>
        </p:nvPicPr>
        <p:blipFill>
          <a:blip r:embed="rId14"/>
          <a:stretch/>
        </p:blipFill>
        <p:spPr>
          <a:xfrm>
            <a:off x="4780800" y="2426040"/>
            <a:ext cx="536760" cy="530280"/>
          </a:xfrm>
          <a:prstGeom prst="rect">
            <a:avLst/>
          </a:prstGeom>
          <a:ln>
            <a:noFill/>
          </a:ln>
        </p:spPr>
      </p:pic>
      <p:sp>
        <p:nvSpPr>
          <p:cNvPr id="491" name="CustomShape 14"/>
          <p:cNvSpPr/>
          <p:nvPr/>
        </p:nvSpPr>
        <p:spPr>
          <a:xfrm>
            <a:off x="4495680" y="3637080"/>
            <a:ext cx="222120" cy="242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2" name="Group 315" descr=""/>
          <p:cNvPicPr/>
          <p:nvPr/>
        </p:nvPicPr>
        <p:blipFill>
          <a:blip r:embed="rId15"/>
          <a:stretch/>
        </p:blipFill>
        <p:spPr>
          <a:xfrm>
            <a:off x="3871800" y="2590560"/>
            <a:ext cx="176760" cy="176760"/>
          </a:xfrm>
          <a:prstGeom prst="rect">
            <a:avLst/>
          </a:prstGeom>
          <a:ln>
            <a:noFill/>
          </a:ln>
        </p:spPr>
      </p:pic>
      <p:sp>
        <p:nvSpPr>
          <p:cNvPr id="493" name="CustomShape 15"/>
          <p:cNvSpPr/>
          <p:nvPr/>
        </p:nvSpPr>
        <p:spPr>
          <a:xfrm>
            <a:off x="4707000" y="4346640"/>
            <a:ext cx="204840" cy="241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16"/>
          <p:cNvSpPr/>
          <p:nvPr/>
        </p:nvSpPr>
        <p:spPr>
          <a:xfrm>
            <a:off x="5378760" y="2489040"/>
            <a:ext cx="191880" cy="15876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17"/>
          <p:cNvSpPr/>
          <p:nvPr/>
        </p:nvSpPr>
        <p:spPr>
          <a:xfrm>
            <a:off x="2392200" y="2419200"/>
            <a:ext cx="649440" cy="649080"/>
          </a:xfrm>
          <a:prstGeom prst="rect">
            <a:avLst/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18"/>
          <p:cNvSpPr/>
          <p:nvPr/>
        </p:nvSpPr>
        <p:spPr>
          <a:xfrm>
            <a:off x="4560840" y="1561680"/>
            <a:ext cx="349200" cy="350640"/>
          </a:xfrm>
          <a:prstGeom prst="rect">
            <a:avLst/>
          </a:prstGeom>
          <a:solidFill>
            <a:srgbClr val="bfbfb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19"/>
          <p:cNvSpPr/>
          <p:nvPr/>
        </p:nvSpPr>
        <p:spPr>
          <a:xfrm>
            <a:off x="4414680" y="1415880"/>
            <a:ext cx="644760" cy="644400"/>
          </a:xfrm>
          <a:prstGeom prst="rect">
            <a:avLst/>
          </a:prstGeom>
          <a:solidFill>
            <a:srgbClr val="bfbfb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20"/>
          <p:cNvSpPr/>
          <p:nvPr/>
        </p:nvSpPr>
        <p:spPr>
          <a:xfrm>
            <a:off x="2773440" y="4143240"/>
            <a:ext cx="50760" cy="52200"/>
          </a:xfrm>
          <a:prstGeom prst="ellipse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21"/>
          <p:cNvSpPr/>
          <p:nvPr/>
        </p:nvSpPr>
        <p:spPr>
          <a:xfrm>
            <a:off x="2845080" y="4143240"/>
            <a:ext cx="54000" cy="5220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22"/>
          <p:cNvSpPr/>
          <p:nvPr/>
        </p:nvSpPr>
        <p:spPr>
          <a:xfrm>
            <a:off x="2919600" y="4143240"/>
            <a:ext cx="52200" cy="52200"/>
          </a:xfrm>
          <a:prstGeom prst="ellipse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23"/>
          <p:cNvSpPr/>
          <p:nvPr/>
        </p:nvSpPr>
        <p:spPr>
          <a:xfrm>
            <a:off x="2700360" y="4143240"/>
            <a:ext cx="52200" cy="52200"/>
          </a:xfrm>
          <a:prstGeom prst="ellipse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24"/>
          <p:cNvSpPr/>
          <p:nvPr/>
        </p:nvSpPr>
        <p:spPr>
          <a:xfrm>
            <a:off x="2444400" y="3898800"/>
            <a:ext cx="655920" cy="65412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25"/>
          <p:cNvSpPr/>
          <p:nvPr/>
        </p:nvSpPr>
        <p:spPr>
          <a:xfrm>
            <a:off x="4007880" y="2057040"/>
            <a:ext cx="538560" cy="536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26"/>
          <p:cNvSpPr/>
          <p:nvPr/>
        </p:nvSpPr>
        <p:spPr>
          <a:xfrm>
            <a:off x="5092920" y="4011480"/>
            <a:ext cx="50760" cy="7272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27"/>
          <p:cNvSpPr/>
          <p:nvPr/>
        </p:nvSpPr>
        <p:spPr>
          <a:xfrm>
            <a:off x="4674960" y="3709800"/>
            <a:ext cx="573480" cy="5731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28"/>
          <p:cNvSpPr/>
          <p:nvPr/>
        </p:nvSpPr>
        <p:spPr>
          <a:xfrm>
            <a:off x="3642480" y="3159000"/>
            <a:ext cx="320760" cy="29880"/>
          </a:xfrm>
          <a:prstGeom prst="rect">
            <a:avLst/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29"/>
          <p:cNvSpPr/>
          <p:nvPr/>
        </p:nvSpPr>
        <p:spPr>
          <a:xfrm>
            <a:off x="3656880" y="2968560"/>
            <a:ext cx="290520" cy="1825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30"/>
          <p:cNvSpPr/>
          <p:nvPr/>
        </p:nvSpPr>
        <p:spPr>
          <a:xfrm>
            <a:off x="3901320" y="3668760"/>
            <a:ext cx="176040" cy="2491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31"/>
          <p:cNvSpPr/>
          <p:nvPr/>
        </p:nvSpPr>
        <p:spPr>
          <a:xfrm>
            <a:off x="3786840" y="4429080"/>
            <a:ext cx="21960" cy="410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32"/>
          <p:cNvSpPr/>
          <p:nvPr/>
        </p:nvSpPr>
        <p:spPr>
          <a:xfrm>
            <a:off x="3737880" y="4456080"/>
            <a:ext cx="14040" cy="187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33"/>
          <p:cNvSpPr/>
          <p:nvPr/>
        </p:nvSpPr>
        <p:spPr>
          <a:xfrm>
            <a:off x="3822120" y="4479840"/>
            <a:ext cx="34920" cy="26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34"/>
          <p:cNvSpPr/>
          <p:nvPr/>
        </p:nvSpPr>
        <p:spPr>
          <a:xfrm>
            <a:off x="3768120" y="4486320"/>
            <a:ext cx="44280" cy="106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35"/>
          <p:cNvSpPr/>
          <p:nvPr/>
        </p:nvSpPr>
        <p:spPr>
          <a:xfrm>
            <a:off x="3645720" y="4335480"/>
            <a:ext cx="298440" cy="2584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36"/>
          <p:cNvSpPr/>
          <p:nvPr/>
        </p:nvSpPr>
        <p:spPr>
          <a:xfrm>
            <a:off x="3731400" y="4603680"/>
            <a:ext cx="129960" cy="219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37"/>
          <p:cNvSpPr/>
          <p:nvPr/>
        </p:nvSpPr>
        <p:spPr>
          <a:xfrm>
            <a:off x="3736080" y="4632480"/>
            <a:ext cx="122040" cy="187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38"/>
          <p:cNvSpPr/>
          <p:nvPr/>
        </p:nvSpPr>
        <p:spPr>
          <a:xfrm>
            <a:off x="3763080" y="4657680"/>
            <a:ext cx="68040" cy="158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39"/>
          <p:cNvSpPr/>
          <p:nvPr/>
        </p:nvSpPr>
        <p:spPr>
          <a:xfrm>
            <a:off x="3119760" y="2481120"/>
            <a:ext cx="127080" cy="2062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40"/>
          <p:cNvSpPr/>
          <p:nvPr/>
        </p:nvSpPr>
        <p:spPr>
          <a:xfrm>
            <a:off x="3216600" y="2444400"/>
            <a:ext cx="50760" cy="410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41"/>
          <p:cNvSpPr/>
          <p:nvPr/>
        </p:nvSpPr>
        <p:spPr>
          <a:xfrm>
            <a:off x="3523320" y="2111040"/>
            <a:ext cx="160200" cy="15696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42"/>
          <p:cNvSpPr/>
          <p:nvPr/>
        </p:nvSpPr>
        <p:spPr>
          <a:xfrm>
            <a:off x="3593160" y="2070000"/>
            <a:ext cx="20520" cy="298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43"/>
          <p:cNvSpPr/>
          <p:nvPr/>
        </p:nvSpPr>
        <p:spPr>
          <a:xfrm>
            <a:off x="3695040" y="2179440"/>
            <a:ext cx="27000" cy="205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44"/>
          <p:cNvSpPr/>
          <p:nvPr/>
        </p:nvSpPr>
        <p:spPr>
          <a:xfrm>
            <a:off x="3593160" y="2280960"/>
            <a:ext cx="20520" cy="284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45"/>
          <p:cNvSpPr/>
          <p:nvPr/>
        </p:nvSpPr>
        <p:spPr>
          <a:xfrm>
            <a:off x="3483720" y="2179440"/>
            <a:ext cx="28440" cy="205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46"/>
          <p:cNvSpPr/>
          <p:nvPr/>
        </p:nvSpPr>
        <p:spPr>
          <a:xfrm>
            <a:off x="3659760" y="2098440"/>
            <a:ext cx="34920" cy="349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47"/>
          <p:cNvSpPr/>
          <p:nvPr/>
        </p:nvSpPr>
        <p:spPr>
          <a:xfrm>
            <a:off x="3659760" y="2246040"/>
            <a:ext cx="34920" cy="363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48"/>
          <p:cNvSpPr/>
          <p:nvPr/>
        </p:nvSpPr>
        <p:spPr>
          <a:xfrm>
            <a:off x="3512160" y="2246040"/>
            <a:ext cx="33120" cy="363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49"/>
          <p:cNvSpPr/>
          <p:nvPr/>
        </p:nvSpPr>
        <p:spPr>
          <a:xfrm>
            <a:off x="3512160" y="2098440"/>
            <a:ext cx="33120" cy="349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50"/>
          <p:cNvSpPr/>
          <p:nvPr/>
        </p:nvSpPr>
        <p:spPr>
          <a:xfrm>
            <a:off x="3629880" y="2074680"/>
            <a:ext cx="28440" cy="349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51"/>
          <p:cNvSpPr/>
          <p:nvPr/>
        </p:nvSpPr>
        <p:spPr>
          <a:xfrm>
            <a:off x="3683880" y="2215800"/>
            <a:ext cx="34920" cy="284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52"/>
          <p:cNvSpPr/>
          <p:nvPr/>
        </p:nvSpPr>
        <p:spPr>
          <a:xfrm>
            <a:off x="3548880" y="2271600"/>
            <a:ext cx="29880" cy="331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53"/>
          <p:cNvSpPr/>
          <p:nvPr/>
        </p:nvSpPr>
        <p:spPr>
          <a:xfrm>
            <a:off x="3488400" y="2134800"/>
            <a:ext cx="34920" cy="298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54"/>
          <p:cNvSpPr/>
          <p:nvPr/>
        </p:nvSpPr>
        <p:spPr>
          <a:xfrm>
            <a:off x="3683880" y="2134800"/>
            <a:ext cx="33120" cy="298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55"/>
          <p:cNvSpPr/>
          <p:nvPr/>
        </p:nvSpPr>
        <p:spPr>
          <a:xfrm>
            <a:off x="3629880" y="2268360"/>
            <a:ext cx="28440" cy="363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56"/>
          <p:cNvSpPr/>
          <p:nvPr/>
        </p:nvSpPr>
        <p:spPr>
          <a:xfrm>
            <a:off x="3488400" y="2215800"/>
            <a:ext cx="34920" cy="284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57"/>
          <p:cNvSpPr/>
          <p:nvPr/>
        </p:nvSpPr>
        <p:spPr>
          <a:xfrm>
            <a:off x="3547080" y="2074680"/>
            <a:ext cx="29880" cy="349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58"/>
          <p:cNvSpPr/>
          <p:nvPr/>
        </p:nvSpPr>
        <p:spPr>
          <a:xfrm>
            <a:off x="4007880" y="3938400"/>
            <a:ext cx="538560" cy="53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59"/>
          <p:cNvSpPr/>
          <p:nvPr/>
        </p:nvSpPr>
        <p:spPr>
          <a:xfrm>
            <a:off x="5105520" y="1761840"/>
            <a:ext cx="651240" cy="65088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8" name="Group 361" descr=""/>
          <p:cNvPicPr/>
          <p:nvPr/>
        </p:nvPicPr>
        <p:blipFill>
          <a:blip r:embed="rId16"/>
          <a:stretch/>
        </p:blipFill>
        <p:spPr>
          <a:xfrm>
            <a:off x="4982040" y="3066120"/>
            <a:ext cx="573120" cy="572760"/>
          </a:xfrm>
          <a:prstGeom prst="rect">
            <a:avLst/>
          </a:prstGeom>
          <a:ln>
            <a:noFill/>
          </a:ln>
        </p:spPr>
      </p:pic>
      <p:sp>
        <p:nvSpPr>
          <p:cNvPr id="539" name="CustomShape 60"/>
          <p:cNvSpPr/>
          <p:nvPr/>
        </p:nvSpPr>
        <p:spPr>
          <a:xfrm>
            <a:off x="4619520" y="3022560"/>
            <a:ext cx="341280" cy="30312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0" name="Group 363" descr=""/>
          <p:cNvPicPr/>
          <p:nvPr/>
        </p:nvPicPr>
        <p:blipFill>
          <a:blip r:embed="rId17"/>
          <a:stretch/>
        </p:blipFill>
        <p:spPr>
          <a:xfrm>
            <a:off x="5262840" y="3767400"/>
            <a:ext cx="237600" cy="189000"/>
          </a:xfrm>
          <a:prstGeom prst="rect">
            <a:avLst/>
          </a:prstGeom>
          <a:ln>
            <a:noFill/>
          </a:ln>
        </p:spPr>
      </p:pic>
      <p:sp>
        <p:nvSpPr>
          <p:cNvPr id="541" name="CustomShape 61"/>
          <p:cNvSpPr/>
          <p:nvPr/>
        </p:nvSpPr>
        <p:spPr>
          <a:xfrm>
            <a:off x="3138840" y="4167360"/>
            <a:ext cx="252360" cy="21420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2" name="Group 365" descr=""/>
          <p:cNvPicPr/>
          <p:nvPr/>
        </p:nvPicPr>
        <p:blipFill>
          <a:blip r:embed="rId18"/>
          <a:stretch/>
        </p:blipFill>
        <p:spPr>
          <a:xfrm>
            <a:off x="4811400" y="2048040"/>
            <a:ext cx="268200" cy="280440"/>
          </a:xfrm>
          <a:prstGeom prst="rect">
            <a:avLst/>
          </a:prstGeom>
          <a:ln>
            <a:noFill/>
          </a:ln>
        </p:spPr>
      </p:pic>
      <p:pic>
        <p:nvPicPr>
          <p:cNvPr id="543" name="Group 366" descr=""/>
          <p:cNvPicPr/>
          <p:nvPr/>
        </p:nvPicPr>
        <p:blipFill>
          <a:blip r:embed="rId19"/>
          <a:stretch/>
        </p:blipFill>
        <p:spPr>
          <a:xfrm>
            <a:off x="5500800" y="3553920"/>
            <a:ext cx="170640" cy="200880"/>
          </a:xfrm>
          <a:prstGeom prst="rect">
            <a:avLst/>
          </a:prstGeom>
          <a:ln>
            <a:noFill/>
          </a:ln>
        </p:spPr>
      </p:pic>
      <p:sp>
        <p:nvSpPr>
          <p:cNvPr id="544" name="CustomShape 62"/>
          <p:cNvSpPr/>
          <p:nvPr/>
        </p:nvSpPr>
        <p:spPr>
          <a:xfrm>
            <a:off x="5170680" y="4140360"/>
            <a:ext cx="206280" cy="2044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63"/>
          <p:cNvSpPr/>
          <p:nvPr/>
        </p:nvSpPr>
        <p:spPr>
          <a:xfrm>
            <a:off x="2824200" y="3093840"/>
            <a:ext cx="236520" cy="18864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64"/>
          <p:cNvSpPr/>
          <p:nvPr/>
        </p:nvSpPr>
        <p:spPr>
          <a:xfrm>
            <a:off x="5634720" y="3022560"/>
            <a:ext cx="55440" cy="568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65"/>
          <p:cNvSpPr/>
          <p:nvPr/>
        </p:nvSpPr>
        <p:spPr>
          <a:xfrm>
            <a:off x="5583960" y="3074760"/>
            <a:ext cx="201600" cy="1634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66"/>
          <p:cNvSpPr/>
          <p:nvPr/>
        </p:nvSpPr>
        <p:spPr>
          <a:xfrm>
            <a:off x="3968280" y="4614840"/>
            <a:ext cx="651240" cy="650880"/>
          </a:xfrm>
          <a:prstGeom prst="rect">
            <a:avLst/>
          </a:prstGeom>
          <a:solidFill>
            <a:srgbClr val="5b9bd5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PlaceHolder 6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Calibri Light"/>
              </a:rPr>
              <a:t>Click to edit the title text format</a:t>
            </a:r>
            <a:endParaRPr/>
          </a:p>
        </p:txBody>
      </p:sp>
      <p:sp>
        <p:nvSpPr>
          <p:cNvPr id="550" name="PlaceHolder 6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pPr>
              <a:buFont typeface="Arial"/>
              <a:buChar char="•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49769B74-06CC-424F-97ED-BB12529CF1AC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65243048-8965-45A1-9188-5D7FE7E16F11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A57D02F9-B520-46AA-9C17-22E48B772969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15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22028C57-D2B1-424C-917A-B7515DBA4880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19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AF414B50-29C0-44C3-B669-052819EA343B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23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EA240C68-7497-4773-BD5A-C03FC8E228B9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27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5E242DA0-97F6-4CE2-8E6C-3BF37A7BB497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0" y="6858000"/>
            <a:ext cx="12192120" cy="46080"/>
          </a:xfrm>
          <a:prstGeom prst="rect">
            <a:avLst/>
          </a:prstGeom>
          <a:solidFill>
            <a:srgbClr val="d500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Line 2"/>
          <p:cNvSpPr/>
          <p:nvPr/>
        </p:nvSpPr>
        <p:spPr>
          <a:xfrm>
            <a:off x="0" y="836640"/>
            <a:ext cx="12192120" cy="0"/>
          </a:xfrm>
          <a:prstGeom prst="line">
            <a:avLst/>
          </a:prstGeom>
          <a:ln w="3240">
            <a:solidFill>
              <a:srgbClr val="f2f2f2"/>
            </a:solidFill>
            <a:miter/>
          </a:ln>
        </p:spPr>
      </p:sp>
      <p:sp>
        <p:nvSpPr>
          <p:cNvPr id="31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&lt;date/time&gt;</a:t>
            </a:r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C68824DB-2830-4F13-9C08-7302814288C1}" type="slidenum">
              <a:rPr lang="en-US" sz="2400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jpe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jpeg"/><Relationship Id="rId19" Type="http://schemas.openxmlformats.org/officeDocument/2006/relationships/image" Target="../media/image74.jpe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jpeg"/><Relationship Id="rId7" Type="http://schemas.openxmlformats.org/officeDocument/2006/relationships/image" Target="../media/image89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image" Target="../media/image91.jpeg"/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7729560" y="961920"/>
            <a:ext cx="4267080" cy="5380200"/>
          </a:xfrm>
          <a:prstGeom prst="rect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2"/>
          <p:cNvSpPr/>
          <p:nvPr/>
        </p:nvSpPr>
        <p:spPr>
          <a:xfrm>
            <a:off x="173160" y="866880"/>
            <a:ext cx="4287600" cy="5475240"/>
          </a:xfrm>
          <a:prstGeom prst="rect">
            <a:avLst/>
          </a:pr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TextShape 3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        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KloudData and Delmock Technologies</a:t>
            </a:r>
            <a:endParaRPr/>
          </a:p>
        </p:txBody>
      </p:sp>
      <p:pic>
        <p:nvPicPr>
          <p:cNvPr id="588" name="Picture 6" descr=""/>
          <p:cNvPicPr/>
          <p:nvPr/>
        </p:nvPicPr>
        <p:blipFill>
          <a:blip r:embed="rId1"/>
          <a:stretch/>
        </p:blipFill>
        <p:spPr>
          <a:xfrm>
            <a:off x="906480" y="1116000"/>
            <a:ext cx="2448000" cy="1219320"/>
          </a:xfrm>
          <a:prstGeom prst="rect">
            <a:avLst/>
          </a:prstGeom>
          <a:ln>
            <a:noFill/>
          </a:ln>
        </p:spPr>
      </p:pic>
      <p:pic>
        <p:nvPicPr>
          <p:cNvPr id="589" name="Picture 6" descr="http://www.orgsync.com/assets/template/icons/partnerships-icon-5545ea0c6626e4244bc57fb5f30e3eee.png"/>
          <p:cNvPicPr/>
          <p:nvPr/>
        </p:nvPicPr>
        <p:blipFill>
          <a:blip r:embed="rId2"/>
          <a:stretch/>
        </p:blipFill>
        <p:spPr>
          <a:xfrm>
            <a:off x="5415120" y="1063800"/>
            <a:ext cx="1143000" cy="1143000"/>
          </a:xfrm>
          <a:prstGeom prst="rect">
            <a:avLst/>
          </a:prstGeom>
          <a:ln>
            <a:noFill/>
          </a:ln>
        </p:spPr>
      </p:pic>
      <p:sp>
        <p:nvSpPr>
          <p:cNvPr id="590" name="CustomShape 4"/>
          <p:cNvSpPr/>
          <p:nvPr/>
        </p:nvSpPr>
        <p:spPr>
          <a:xfrm>
            <a:off x="4950000" y="2314440"/>
            <a:ext cx="2178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>
                <a:latin typeface="Calibri"/>
              </a:rPr>
              <a:t>Strategic Partnership</a:t>
            </a:r>
            <a:endParaRPr/>
          </a:p>
        </p:txBody>
      </p:sp>
      <p:sp>
        <p:nvSpPr>
          <p:cNvPr id="591" name="CustomShape 5"/>
          <p:cNvSpPr/>
          <p:nvPr/>
        </p:nvSpPr>
        <p:spPr>
          <a:xfrm>
            <a:off x="7853400" y="2538360"/>
            <a:ext cx="4216320" cy="37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Profile: </a:t>
            </a:r>
            <a:r>
              <a:rPr lang="en-US" sz="1400">
                <a:latin typeface="Calibri"/>
              </a:rPr>
              <a:t>Established</a:t>
            </a:r>
            <a:r>
              <a:rPr b="1" lang="en-US" sz="1400">
                <a:latin typeface="Calibri"/>
              </a:rPr>
              <a:t> </a:t>
            </a:r>
            <a:r>
              <a:rPr lang="en-US" sz="1400">
                <a:latin typeface="Calibri"/>
              </a:rPr>
              <a:t>10+ year high quality IT services provider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DNA: </a:t>
            </a:r>
            <a:r>
              <a:rPr lang="en-US" sz="1400">
                <a:latin typeface="Calibri"/>
              </a:rPr>
              <a:t>Satisfies customers' needs via 3-tier service model: Delivering Indispensable Personnel; Using Enduring Best-Practices; and Providing Vital IT Tools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Customers: </a:t>
            </a:r>
            <a:r>
              <a:rPr lang="en-US" sz="1400">
                <a:solidFill>
                  <a:srgbClr val="ff0000"/>
                </a:solidFill>
                <a:latin typeface="Calibri"/>
              </a:rPr>
              <a:t>30+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Offices: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Baltimore, MD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Team Strength: </a:t>
            </a:r>
            <a:r>
              <a:rPr lang="en-US" sz="1400" strike="noStrike">
                <a:solidFill>
                  <a:srgbClr val="ff0000"/>
                </a:solidFill>
                <a:latin typeface="Calibri"/>
                <a:ea typeface="Arial"/>
              </a:rPr>
              <a:t>50+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Vertical Focus: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US Federal Government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Expertise: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Mission critical IT service,  Enterprise Security, and Quality management solutions</a:t>
            </a:r>
            <a:endParaRPr/>
          </a:p>
        </p:txBody>
      </p:sp>
      <p:sp>
        <p:nvSpPr>
          <p:cNvPr id="592" name="CustomShape 6"/>
          <p:cNvSpPr/>
          <p:nvPr/>
        </p:nvSpPr>
        <p:spPr>
          <a:xfrm>
            <a:off x="219240" y="2641680"/>
            <a:ext cx="4217760" cy="350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Profile: </a:t>
            </a:r>
            <a:r>
              <a:rPr lang="en-US" sz="1400">
                <a:latin typeface="Calibri"/>
              </a:rPr>
              <a:t>A 5+ year old high growth business software solutions provider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DNA: </a:t>
            </a:r>
            <a:r>
              <a:rPr lang="en-US" sz="1400">
                <a:latin typeface="Calibri"/>
              </a:rPr>
              <a:t>Trusted partner to its customers &amp; alliances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400">
                <a:latin typeface="Calibri"/>
              </a:rPr>
              <a:t> </a:t>
            </a:r>
            <a:r>
              <a:rPr b="1" lang="en-US" sz="1400">
                <a:latin typeface="Calibri"/>
              </a:rPr>
              <a:t>Customers: </a:t>
            </a:r>
            <a:r>
              <a:rPr lang="en-US" sz="1400">
                <a:latin typeface="Calibri"/>
              </a:rPr>
              <a:t>100+ in USA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Offices: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Fremont, CA; Columbia, MD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Team Strength: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250+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Vertical Focus: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Government, Healthcare, Manufacturing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1" lang="en-US" sz="1400" strike="noStrike">
                <a:solidFill>
                  <a:srgbClr val="000000"/>
                </a:solidFill>
                <a:latin typeface="Calibri"/>
                <a:ea typeface="Arial"/>
              </a:rPr>
              <a:t>Expertise: </a:t>
            </a:r>
            <a:r>
              <a:rPr lang="en-US" sz="1400" strike="noStrike">
                <a:solidFill>
                  <a:srgbClr val="000000"/>
                </a:solidFill>
                <a:latin typeface="Calibri"/>
                <a:ea typeface="Arial"/>
              </a:rPr>
              <a:t>Cloud, Analytics, Enterprise, Mobility, UI/UX for Government, Healthcare, Manufacturing</a:t>
            </a:r>
            <a:endParaRPr/>
          </a:p>
        </p:txBody>
      </p:sp>
      <p:pic>
        <p:nvPicPr>
          <p:cNvPr id="593" name="Picture 2" descr="Image result for Delmock Technologies"/>
          <p:cNvPicPr/>
          <p:nvPr/>
        </p:nvPicPr>
        <p:blipFill>
          <a:blip r:embed="rId3"/>
          <a:stretch/>
        </p:blipFill>
        <p:spPr>
          <a:xfrm>
            <a:off x="8683560" y="1158840"/>
            <a:ext cx="2303640" cy="1160640"/>
          </a:xfrm>
          <a:prstGeom prst="rect">
            <a:avLst/>
          </a:prstGeom>
          <a:ln>
            <a:noFill/>
          </a:ln>
        </p:spPr>
      </p:pic>
      <p:sp>
        <p:nvSpPr>
          <p:cNvPr id="594" name="CustomShape 7"/>
          <p:cNvSpPr/>
          <p:nvPr/>
        </p:nvSpPr>
        <p:spPr>
          <a:xfrm>
            <a:off x="5033880" y="2868480"/>
            <a:ext cx="2606760" cy="325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Healthcare Analytics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Cybersecurity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Cloud based SaaS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Enterprise Mobility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Enterprise Data Archiving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Enterprise Data Warehousing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Calibri"/>
              </a:rPr>
              <a:t>IoT Asset Traceability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	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        </a:t>
            </a:r>
            <a:r>
              <a:rPr b="1" lang="en-US" sz="2400">
                <a:solidFill>
                  <a:srgbClr val="ce0000"/>
                </a:solidFill>
                <a:latin typeface="Calibri"/>
              </a:rPr>
              <a:t>KloudData and Delmock Technologies</a:t>
            </a:r>
            <a:endParaRPr/>
          </a:p>
        </p:txBody>
      </p:sp>
      <p:pic>
        <p:nvPicPr>
          <p:cNvPr id="596" name="Picture 6" descr=""/>
          <p:cNvPicPr/>
          <p:nvPr/>
        </p:nvPicPr>
        <p:blipFill>
          <a:blip r:embed="rId1"/>
          <a:stretch/>
        </p:blipFill>
        <p:spPr>
          <a:xfrm>
            <a:off x="1403280" y="2289240"/>
            <a:ext cx="2448000" cy="1218960"/>
          </a:xfrm>
          <a:prstGeom prst="rect">
            <a:avLst/>
          </a:prstGeom>
          <a:ln>
            <a:noFill/>
          </a:ln>
        </p:spPr>
      </p:pic>
      <p:pic>
        <p:nvPicPr>
          <p:cNvPr id="597" name="Picture 6" descr="http://www.orgsync.com/assets/template/icons/partnerships-icon-5545ea0c6626e4244bc57fb5f30e3eee.png"/>
          <p:cNvPicPr/>
          <p:nvPr/>
        </p:nvPicPr>
        <p:blipFill>
          <a:blip r:embed="rId2"/>
          <a:stretch/>
        </p:blipFill>
        <p:spPr>
          <a:xfrm>
            <a:off x="5321160" y="2208240"/>
            <a:ext cx="1143000" cy="1143000"/>
          </a:xfrm>
          <a:prstGeom prst="rect">
            <a:avLst/>
          </a:prstGeom>
          <a:ln>
            <a:noFill/>
          </a:ln>
        </p:spPr>
      </p:pic>
      <p:sp>
        <p:nvSpPr>
          <p:cNvPr id="598" name="CustomShape 2"/>
          <p:cNvSpPr/>
          <p:nvPr/>
        </p:nvSpPr>
        <p:spPr>
          <a:xfrm>
            <a:off x="3727440" y="4160880"/>
            <a:ext cx="4133880" cy="70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4000">
                <a:latin typeface="Calibri"/>
              </a:rPr>
              <a:t>Solution Showcase</a:t>
            </a:r>
            <a:endParaRPr/>
          </a:p>
        </p:txBody>
      </p:sp>
      <p:pic>
        <p:nvPicPr>
          <p:cNvPr id="599" name="Picture 2" descr="Image result for Delmock Technologies"/>
          <p:cNvPicPr/>
          <p:nvPr/>
        </p:nvPicPr>
        <p:blipFill>
          <a:blip r:embed="rId3"/>
          <a:stretch/>
        </p:blipFill>
        <p:spPr>
          <a:xfrm>
            <a:off x="7832880" y="2235240"/>
            <a:ext cx="2303280" cy="115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Population Health Analytics</a:t>
            </a:r>
            <a:endParaRPr/>
          </a:p>
        </p:txBody>
      </p:sp>
      <p:pic>
        <p:nvPicPr>
          <p:cNvPr id="601" name="Picture 2" descr="Image result for Population Health"/>
          <p:cNvPicPr/>
          <p:nvPr/>
        </p:nvPicPr>
        <p:blipFill>
          <a:blip r:embed="rId1"/>
          <a:stretch/>
        </p:blipFill>
        <p:spPr>
          <a:xfrm>
            <a:off x="857160" y="1230480"/>
            <a:ext cx="3314880" cy="2819160"/>
          </a:xfrm>
          <a:prstGeom prst="rect">
            <a:avLst/>
          </a:prstGeom>
          <a:ln>
            <a:noFill/>
          </a:ln>
        </p:spPr>
      </p:pic>
      <p:sp>
        <p:nvSpPr>
          <p:cNvPr id="602" name="CustomShape 2"/>
          <p:cNvSpPr/>
          <p:nvPr/>
        </p:nvSpPr>
        <p:spPr>
          <a:xfrm>
            <a:off x="276120" y="4216320"/>
            <a:ext cx="4427640" cy="1176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15000"/>
              </a:lnSpc>
            </a:pPr>
            <a:r>
              <a:rPr lang="en-US" sz="1600">
                <a:latin typeface="Calibri"/>
                <a:ea typeface="Calibri"/>
              </a:rPr>
              <a:t>Population Health Management to improve the health output of groups using aggregate data and provide a comprehensive clinical picture of patients</a:t>
            </a:r>
            <a:endParaRPr/>
          </a:p>
        </p:txBody>
      </p:sp>
      <p:sp>
        <p:nvSpPr>
          <p:cNvPr id="603" name="CustomShape 3"/>
          <p:cNvSpPr/>
          <p:nvPr/>
        </p:nvSpPr>
        <p:spPr>
          <a:xfrm>
            <a:off x="5105520" y="1168560"/>
            <a:ext cx="6499080" cy="4861080"/>
          </a:xfrm>
          <a:prstGeom prst="rect">
            <a:avLst/>
          </a:prstGeom>
          <a:noFill/>
          <a:ln w="9360">
            <a:solidFill>
              <a:srgbClr val="2f559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15000"/>
              </a:lnSpc>
            </a:pPr>
            <a:r>
              <a:rPr lang="en-US" sz="1600">
                <a:latin typeface="Calibri"/>
                <a:ea typeface="Calibri"/>
              </a:rPr>
              <a:t>We equip healthcare providers &amp; PHM programs with the tools to 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  <a:ea typeface="Calibri"/>
              </a:rPr>
              <a:t>Improve the health of population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  <a:ea typeface="Calibri"/>
              </a:rPr>
              <a:t>Improve experience of care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  <a:ea typeface="Calibri"/>
              </a:rPr>
              <a:t>Reduce per capita costs of health care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en-US" sz="1600">
                <a:latin typeface="Calibri"/>
              </a:rPr>
              <a:t>Our tools comprises of Risk Stratification Analytics that optimizes care delivery and patient experience and helps identify patients likely to suffer health deterioration or unplanned hospital admissions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Behavioral Risk Stratification – behavioral pattern of the population which can be associated with the risk zones of specific diseases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Financial Risk Stratification - adverse outcome risks of individuals or groups that predict financial burden on patients and healthcare system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Clinical Risk Stratification - predictions to analyze many key factors &amp; allow patient or physicians to assess the risk of adhering treatment type i.s. medical or surgical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Enterprise Big Data Archiving and Data Lake</a:t>
            </a:r>
            <a:endParaRPr/>
          </a:p>
        </p:txBody>
      </p:sp>
      <p:pic>
        <p:nvPicPr>
          <p:cNvPr id="605" name="Picture 17" descr=""/>
          <p:cNvPicPr/>
          <p:nvPr/>
        </p:nvPicPr>
        <p:blipFill>
          <a:blip r:embed="rId1"/>
          <a:stretch/>
        </p:blipFill>
        <p:spPr>
          <a:xfrm>
            <a:off x="2499120" y="893880"/>
            <a:ext cx="901440" cy="5551200"/>
          </a:xfrm>
          <a:prstGeom prst="rect">
            <a:avLst/>
          </a:prstGeom>
          <a:ln>
            <a:noFill/>
          </a:ln>
        </p:spPr>
      </p:pic>
      <p:sp>
        <p:nvSpPr>
          <p:cNvPr id="606" name="Line 2"/>
          <p:cNvSpPr/>
          <p:nvPr/>
        </p:nvSpPr>
        <p:spPr>
          <a:xfrm>
            <a:off x="2319120" y="1181160"/>
            <a:ext cx="0" cy="5022720"/>
          </a:xfrm>
          <a:prstGeom prst="line">
            <a:avLst/>
          </a:prstGeom>
          <a:ln w="38160">
            <a:solidFill>
              <a:srgbClr val="a6a6a6"/>
            </a:solidFill>
            <a:miter/>
          </a:ln>
        </p:spPr>
      </p:sp>
      <p:sp>
        <p:nvSpPr>
          <p:cNvPr id="607" name="Line 3"/>
          <p:cNvSpPr/>
          <p:nvPr/>
        </p:nvSpPr>
        <p:spPr>
          <a:xfrm>
            <a:off x="2311200" y="118728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08" name="Line 4"/>
          <p:cNvSpPr/>
          <p:nvPr/>
        </p:nvSpPr>
        <p:spPr>
          <a:xfrm>
            <a:off x="2307960" y="193500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09" name="Line 5"/>
          <p:cNvSpPr/>
          <p:nvPr/>
        </p:nvSpPr>
        <p:spPr>
          <a:xfrm>
            <a:off x="2311200" y="265284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0" name="Line 6"/>
          <p:cNvSpPr/>
          <p:nvPr/>
        </p:nvSpPr>
        <p:spPr>
          <a:xfrm>
            <a:off x="2305080" y="337356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1" name="Line 7"/>
          <p:cNvSpPr/>
          <p:nvPr/>
        </p:nvSpPr>
        <p:spPr>
          <a:xfrm>
            <a:off x="2307960" y="405432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2" name="Line 8"/>
          <p:cNvSpPr/>
          <p:nvPr/>
        </p:nvSpPr>
        <p:spPr>
          <a:xfrm>
            <a:off x="2311200" y="477216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3" name="Line 9"/>
          <p:cNvSpPr/>
          <p:nvPr/>
        </p:nvSpPr>
        <p:spPr>
          <a:xfrm>
            <a:off x="2305080" y="549288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4" name="Line 10"/>
          <p:cNvSpPr/>
          <p:nvPr/>
        </p:nvSpPr>
        <p:spPr>
          <a:xfrm>
            <a:off x="2305080" y="6200640"/>
            <a:ext cx="177840" cy="0"/>
          </a:xfrm>
          <a:prstGeom prst="line">
            <a:avLst/>
          </a:prstGeom>
          <a:ln w="28440">
            <a:solidFill>
              <a:srgbClr val="a6a6a6"/>
            </a:solidFill>
            <a:miter/>
          </a:ln>
        </p:spPr>
      </p:sp>
      <p:sp>
        <p:nvSpPr>
          <p:cNvPr id="615" name="CustomShape 11"/>
          <p:cNvSpPr/>
          <p:nvPr/>
        </p:nvSpPr>
        <p:spPr>
          <a:xfrm>
            <a:off x="4238640" y="2206800"/>
            <a:ext cx="2857320" cy="3201840"/>
          </a:xfrm>
          <a:prstGeom prst="roundRect">
            <a:avLst>
              <a:gd name="adj" fmla="val 2960"/>
            </a:avLst>
          </a:prstGeom>
          <a:solidFill>
            <a:srgbClr val="ffffff"/>
          </a:solidFill>
          <a:ln w="324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12"/>
          <p:cNvSpPr/>
          <p:nvPr/>
        </p:nvSpPr>
        <p:spPr>
          <a:xfrm>
            <a:off x="4297320" y="2409840"/>
            <a:ext cx="2835360" cy="41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c00000"/>
                </a:solidFill>
                <a:latin typeface="Calibri"/>
              </a:rPr>
              <a:t>Hadoop Based Solution</a:t>
            </a:r>
            <a:endParaRPr/>
          </a:p>
        </p:txBody>
      </p:sp>
      <p:pic>
        <p:nvPicPr>
          <p:cNvPr id="617" name="Picture 2" descr="C:\Users\admin\Desktop\SBDS.png"/>
          <p:cNvPicPr/>
          <p:nvPr/>
        </p:nvPicPr>
        <p:blipFill>
          <a:blip r:embed="rId2"/>
          <a:srcRect l="12392" t="0" r="0" b="12906"/>
          <a:stretch/>
        </p:blipFill>
        <p:spPr>
          <a:xfrm>
            <a:off x="3981600" y="2654280"/>
            <a:ext cx="3511440" cy="3021120"/>
          </a:xfrm>
          <a:prstGeom prst="rect">
            <a:avLst/>
          </a:prstGeom>
          <a:ln>
            <a:noFill/>
          </a:ln>
        </p:spPr>
      </p:pic>
      <p:pic>
        <p:nvPicPr>
          <p:cNvPr id="618" name="Right Arrow 32" descr=""/>
          <p:cNvPicPr/>
          <p:nvPr/>
        </p:nvPicPr>
        <p:blipFill>
          <a:blip r:embed="rId3"/>
          <a:stretch/>
        </p:blipFill>
        <p:spPr>
          <a:xfrm>
            <a:off x="3346560" y="3438360"/>
            <a:ext cx="780840" cy="804960"/>
          </a:xfrm>
          <a:prstGeom prst="rect">
            <a:avLst/>
          </a:prstGeom>
          <a:ln>
            <a:noFill/>
          </a:ln>
        </p:spPr>
      </p:pic>
      <p:sp>
        <p:nvSpPr>
          <p:cNvPr id="619" name="CustomShape 13"/>
          <p:cNvSpPr/>
          <p:nvPr/>
        </p:nvSpPr>
        <p:spPr>
          <a:xfrm>
            <a:off x="3405240" y="3639960"/>
            <a:ext cx="49356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14"/>
          <p:cNvSpPr/>
          <p:nvPr/>
        </p:nvSpPr>
        <p:spPr>
          <a:xfrm>
            <a:off x="522360" y="825480"/>
            <a:ext cx="1712880" cy="223524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3240">
            <a:solidFill>
              <a:srgbClr val="445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/>
          <a:p>
            <a:pPr algn="ctr">
              <a:lnSpc>
                <a:spcPct val="100000"/>
              </a:lnSpc>
            </a:pPr>
            <a:r>
              <a:rPr b="1" lang="en-US" sz="1400" u="sng">
                <a:solidFill>
                  <a:srgbClr val="44546a"/>
                </a:solidFill>
                <a:latin typeface="Calibri"/>
              </a:rPr>
              <a:t>STRUCTURED DATA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EMR/EHR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Oracle EBS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SAP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PeopleSoft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Seibel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Baan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Custom Apps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RDBMS</a:t>
            </a:r>
            <a:endParaRPr/>
          </a:p>
        </p:txBody>
      </p:sp>
      <p:sp>
        <p:nvSpPr>
          <p:cNvPr id="621" name="CustomShape 15"/>
          <p:cNvSpPr/>
          <p:nvPr/>
        </p:nvSpPr>
        <p:spPr>
          <a:xfrm>
            <a:off x="507960" y="3124080"/>
            <a:ext cx="1727280" cy="250992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3240">
            <a:solidFill>
              <a:srgbClr val="445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/>
          <a:p>
            <a:pPr algn="ctr">
              <a:lnSpc>
                <a:spcPct val="100000"/>
              </a:lnSpc>
            </a:pPr>
            <a:r>
              <a:rPr b="1" lang="en-US" sz="1400" u="sng">
                <a:solidFill>
                  <a:srgbClr val="44546a"/>
                </a:solidFill>
                <a:latin typeface="Calibri"/>
              </a:rPr>
              <a:t>UNSTRUCTURED DATA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SharePoint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File Shares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Logs Servers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Web Servers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IoT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Social Media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4546a"/>
                </a:solidFill>
                <a:latin typeface="Calibri"/>
              </a:rPr>
              <a:t>Media Server</a:t>
            </a:r>
            <a:r>
              <a:rPr lang="en-US" sz="1500">
                <a:solidFill>
                  <a:srgbClr val="44546a"/>
                </a:solidFill>
                <a:latin typeface="Calibri"/>
              </a:rPr>
              <a:t>s</a:t>
            </a:r>
            <a:endParaRPr/>
          </a:p>
        </p:txBody>
      </p:sp>
      <p:sp>
        <p:nvSpPr>
          <p:cNvPr id="622" name="CustomShape 16"/>
          <p:cNvSpPr/>
          <p:nvPr/>
        </p:nvSpPr>
        <p:spPr>
          <a:xfrm>
            <a:off x="507960" y="5705640"/>
            <a:ext cx="1727280" cy="765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3240">
            <a:solidFill>
              <a:srgbClr val="445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44546a"/>
                </a:solidFill>
                <a:latin typeface="Calibri"/>
              </a:rPr>
              <a:t>EMAIL</a:t>
            </a:r>
            <a:endParaRPr/>
          </a:p>
        </p:txBody>
      </p:sp>
      <p:sp>
        <p:nvSpPr>
          <p:cNvPr id="623" name="CustomShape 17"/>
          <p:cNvSpPr/>
          <p:nvPr/>
        </p:nvSpPr>
        <p:spPr>
          <a:xfrm>
            <a:off x="8080200" y="2673360"/>
            <a:ext cx="3345120" cy="230508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/>
          <a:p>
            <a:pPr algn="ctr">
              <a:lnSpc>
                <a:spcPct val="100000"/>
              </a:lnSpc>
            </a:pPr>
            <a:r>
              <a:rPr b="1" lang="en-US" sz="2000" u="sng">
                <a:solidFill>
                  <a:srgbClr val="44546a"/>
                </a:solidFill>
                <a:latin typeface="Calibri"/>
              </a:rPr>
              <a:t>Benefits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One Repository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Highly Scalable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Low Cost 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Open Data Formats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Cloud Ready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44546a"/>
                </a:solidFill>
                <a:latin typeface="Calibri"/>
              </a:rPr>
              <a:t>Search + Report + Analyze </a:t>
            </a:r>
            <a:endParaRPr/>
          </a:p>
        </p:txBody>
      </p:sp>
      <p:pic>
        <p:nvPicPr>
          <p:cNvPr id="624" name="Picture 2" descr="C:\Users\admin\Desktop\Solix.png"/>
          <p:cNvPicPr/>
          <p:nvPr/>
        </p:nvPicPr>
        <p:blipFill>
          <a:blip r:embed="rId4"/>
          <a:srcRect l="0" t="0" r="43825" b="0"/>
          <a:stretch/>
        </p:blipFill>
        <p:spPr>
          <a:xfrm>
            <a:off x="6292800" y="1400040"/>
            <a:ext cx="1606680" cy="981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Enterprise Mobility Solutions</a:t>
            </a:r>
            <a:endParaRPr/>
          </a:p>
        </p:txBody>
      </p:sp>
      <p:sp>
        <p:nvSpPr>
          <p:cNvPr id="626" name="CustomShape 2"/>
          <p:cNvSpPr/>
          <p:nvPr/>
        </p:nvSpPr>
        <p:spPr>
          <a:xfrm>
            <a:off x="7859880" y="1278000"/>
            <a:ext cx="3747960" cy="2106720"/>
          </a:xfrm>
          <a:prstGeom prst="rect">
            <a:avLst/>
          </a:prstGeom>
          <a:solidFill>
            <a:srgbClr val="d6edbd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3"/>
          <p:cNvSpPr/>
          <p:nvPr/>
        </p:nvSpPr>
        <p:spPr>
          <a:xfrm flipH="1">
            <a:off x="5069880" y="2266560"/>
            <a:ext cx="2274840" cy="269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4"/>
          <p:cNvSpPr/>
          <p:nvPr/>
        </p:nvSpPr>
        <p:spPr>
          <a:xfrm flipH="1">
            <a:off x="604080" y="2266560"/>
            <a:ext cx="2274840" cy="269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5"/>
          <p:cNvSpPr/>
          <p:nvPr/>
        </p:nvSpPr>
        <p:spPr>
          <a:xfrm>
            <a:off x="772920" y="4176720"/>
            <a:ext cx="1967040" cy="549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0070c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Line 6"/>
          <p:cNvSpPr/>
          <p:nvPr/>
        </p:nvSpPr>
        <p:spPr>
          <a:xfrm>
            <a:off x="2863800" y="2266920"/>
            <a:ext cx="0" cy="2695320"/>
          </a:xfrm>
          <a:prstGeom prst="line">
            <a:avLst/>
          </a:prstGeom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</p:sp>
      <p:sp>
        <p:nvSpPr>
          <p:cNvPr id="631" name="Line 7"/>
          <p:cNvSpPr/>
          <p:nvPr/>
        </p:nvSpPr>
        <p:spPr>
          <a:xfrm>
            <a:off x="5086440" y="2266920"/>
            <a:ext cx="0" cy="2695320"/>
          </a:xfrm>
          <a:prstGeom prst="line">
            <a:avLst/>
          </a:prstGeom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</p:sp>
      <p:sp>
        <p:nvSpPr>
          <p:cNvPr id="632" name="CustomShape 8"/>
          <p:cNvSpPr/>
          <p:nvPr/>
        </p:nvSpPr>
        <p:spPr>
          <a:xfrm>
            <a:off x="5759640" y="2406600"/>
            <a:ext cx="950760" cy="25056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33" name="Picture 75" descr="mdm-cloud-premises.png"/>
          <p:cNvPicPr/>
          <p:nvPr/>
        </p:nvPicPr>
        <p:blipFill>
          <a:blip r:embed="rId1"/>
          <a:stretch/>
        </p:blipFill>
        <p:spPr>
          <a:xfrm>
            <a:off x="5574960" y="3372480"/>
            <a:ext cx="1562400" cy="1484280"/>
          </a:xfrm>
          <a:prstGeom prst="rect">
            <a:avLst/>
          </a:prstGeom>
          <a:ln>
            <a:noFill/>
          </a:ln>
        </p:spPr>
      </p:pic>
      <p:sp>
        <p:nvSpPr>
          <p:cNvPr id="634" name="CustomShape 9"/>
          <p:cNvSpPr/>
          <p:nvPr/>
        </p:nvSpPr>
        <p:spPr>
          <a:xfrm>
            <a:off x="5853960" y="2405520"/>
            <a:ext cx="76284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400">
                <a:latin typeface="Calibri"/>
              </a:rPr>
              <a:t>Security</a:t>
            </a:r>
            <a:endParaRPr/>
          </a:p>
        </p:txBody>
      </p:sp>
      <p:sp>
        <p:nvSpPr>
          <p:cNvPr id="635" name="CustomShape 10"/>
          <p:cNvSpPr/>
          <p:nvPr/>
        </p:nvSpPr>
        <p:spPr>
          <a:xfrm>
            <a:off x="5564160" y="2788560"/>
            <a:ext cx="12139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Application Data</a:t>
            </a:r>
            <a:endParaRPr/>
          </a:p>
        </p:txBody>
      </p:sp>
      <p:sp>
        <p:nvSpPr>
          <p:cNvPr id="636" name="CustomShape 11"/>
          <p:cNvSpPr/>
          <p:nvPr/>
        </p:nvSpPr>
        <p:spPr>
          <a:xfrm flipH="1">
            <a:off x="5225400" y="3003480"/>
            <a:ext cx="626760" cy="614160"/>
          </a:xfrm>
          <a:prstGeom prst="wedgeEllipseCallout">
            <a:avLst>
              <a:gd name="adj1" fmla="val -758"/>
              <a:gd name="adj2" fmla="val 20487"/>
            </a:avLst>
          </a:prstGeom>
          <a:solidFill>
            <a:srgbClr val="ffffff"/>
          </a:solidFill>
          <a:ln w="12600">
            <a:solidFill>
              <a:srgbClr val="d9d9d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12"/>
          <p:cNvSpPr/>
          <p:nvPr/>
        </p:nvSpPr>
        <p:spPr>
          <a:xfrm>
            <a:off x="6550200" y="3003480"/>
            <a:ext cx="626760" cy="614160"/>
          </a:xfrm>
          <a:prstGeom prst="wedgeEllipseCallout">
            <a:avLst>
              <a:gd name="adj1" fmla="val 271"/>
              <a:gd name="adj2" fmla="val 21104"/>
            </a:avLst>
          </a:prstGeom>
          <a:solidFill>
            <a:srgbClr val="ffffff"/>
          </a:solidFill>
          <a:ln w="12600">
            <a:solidFill>
              <a:srgbClr val="d9d9d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38" name="Picture 80" descr="Database_3.png"/>
          <p:cNvPicPr/>
          <p:nvPr/>
        </p:nvPicPr>
        <p:blipFill>
          <a:blip r:embed="rId2"/>
          <a:stretch/>
        </p:blipFill>
        <p:spPr>
          <a:xfrm>
            <a:off x="6659640" y="3035160"/>
            <a:ext cx="401400" cy="393480"/>
          </a:xfrm>
          <a:prstGeom prst="rect">
            <a:avLst/>
          </a:prstGeom>
          <a:ln>
            <a:noFill/>
          </a:ln>
        </p:spPr>
      </p:pic>
      <p:pic>
        <p:nvPicPr>
          <p:cNvPr id="639" name="Picture 81" descr="f0cc8b87.png"/>
          <p:cNvPicPr/>
          <p:nvPr/>
        </p:nvPicPr>
        <p:blipFill>
          <a:blip r:embed="rId3"/>
          <a:stretch/>
        </p:blipFill>
        <p:spPr>
          <a:xfrm>
            <a:off x="5321160" y="3035160"/>
            <a:ext cx="417600" cy="409320"/>
          </a:xfrm>
          <a:prstGeom prst="rect">
            <a:avLst/>
          </a:prstGeom>
          <a:ln>
            <a:noFill/>
          </a:ln>
        </p:spPr>
      </p:pic>
      <p:sp>
        <p:nvSpPr>
          <p:cNvPr id="640" name="CustomShape 13"/>
          <p:cNvSpPr/>
          <p:nvPr/>
        </p:nvSpPr>
        <p:spPr>
          <a:xfrm>
            <a:off x="5250600" y="3397320"/>
            <a:ext cx="5594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MDM</a:t>
            </a:r>
            <a:endParaRPr/>
          </a:p>
        </p:txBody>
      </p:sp>
      <p:sp>
        <p:nvSpPr>
          <p:cNvPr id="641" name="CustomShape 14"/>
          <p:cNvSpPr/>
          <p:nvPr/>
        </p:nvSpPr>
        <p:spPr>
          <a:xfrm>
            <a:off x="6572520" y="3383640"/>
            <a:ext cx="57348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MAM</a:t>
            </a:r>
            <a:endParaRPr/>
          </a:p>
        </p:txBody>
      </p:sp>
      <p:pic>
        <p:nvPicPr>
          <p:cNvPr id="642" name="Picture 84" descr="cloud_padlock_400.png"/>
          <p:cNvPicPr/>
          <p:nvPr/>
        </p:nvPicPr>
        <p:blipFill>
          <a:blip r:embed="rId4"/>
          <a:stretch/>
        </p:blipFill>
        <p:spPr>
          <a:xfrm>
            <a:off x="5466600" y="2310120"/>
            <a:ext cx="418320" cy="410040"/>
          </a:xfrm>
          <a:prstGeom prst="rect">
            <a:avLst/>
          </a:prstGeom>
          <a:ln>
            <a:noFill/>
          </a:ln>
        </p:spPr>
      </p:pic>
      <p:sp>
        <p:nvSpPr>
          <p:cNvPr id="643" name="CustomShape 15"/>
          <p:cNvSpPr/>
          <p:nvPr/>
        </p:nvSpPr>
        <p:spPr>
          <a:xfrm>
            <a:off x="3618000" y="2406600"/>
            <a:ext cx="950760" cy="25056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16"/>
          <p:cNvSpPr/>
          <p:nvPr/>
        </p:nvSpPr>
        <p:spPr>
          <a:xfrm>
            <a:off x="3578040" y="2405520"/>
            <a:ext cx="111024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400">
                <a:latin typeface="Calibri"/>
              </a:rPr>
              <a:t>Applications </a:t>
            </a:r>
            <a:endParaRPr/>
          </a:p>
        </p:txBody>
      </p:sp>
      <p:pic>
        <p:nvPicPr>
          <p:cNvPr id="645" name="Picture 87" descr="mzm.sjempcic.png"/>
          <p:cNvPicPr/>
          <p:nvPr/>
        </p:nvPicPr>
        <p:blipFill>
          <a:blip r:embed="rId5"/>
          <a:stretch/>
        </p:blipFill>
        <p:spPr>
          <a:xfrm>
            <a:off x="3413520" y="2387880"/>
            <a:ext cx="274680" cy="269280"/>
          </a:xfrm>
          <a:prstGeom prst="rect">
            <a:avLst/>
          </a:prstGeom>
          <a:ln>
            <a:noFill/>
          </a:ln>
        </p:spPr>
      </p:pic>
      <p:sp>
        <p:nvSpPr>
          <p:cNvPr id="646" name="Line 17"/>
          <p:cNvSpPr/>
          <p:nvPr/>
        </p:nvSpPr>
        <p:spPr>
          <a:xfrm>
            <a:off x="604800" y="4962240"/>
            <a:ext cx="6740640" cy="0"/>
          </a:xfrm>
          <a:prstGeom prst="line">
            <a:avLst/>
          </a:prstGeom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</p:sp>
      <p:sp>
        <p:nvSpPr>
          <p:cNvPr id="647" name="CustomShape 18"/>
          <p:cNvSpPr/>
          <p:nvPr/>
        </p:nvSpPr>
        <p:spPr>
          <a:xfrm>
            <a:off x="1255680" y="2406600"/>
            <a:ext cx="950760" cy="25056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19"/>
          <p:cNvSpPr/>
          <p:nvPr/>
        </p:nvSpPr>
        <p:spPr>
          <a:xfrm>
            <a:off x="1397520" y="2405520"/>
            <a:ext cx="6667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400">
                <a:latin typeface="Calibri"/>
              </a:rPr>
              <a:t>Design</a:t>
            </a:r>
            <a:endParaRPr/>
          </a:p>
        </p:txBody>
      </p:sp>
      <p:pic>
        <p:nvPicPr>
          <p:cNvPr id="649" name="Picture 91" descr="256.png"/>
          <p:cNvPicPr/>
          <p:nvPr/>
        </p:nvPicPr>
        <p:blipFill>
          <a:blip r:embed="rId6"/>
          <a:stretch/>
        </p:blipFill>
        <p:spPr>
          <a:xfrm>
            <a:off x="1101600" y="2351160"/>
            <a:ext cx="336960" cy="330120"/>
          </a:xfrm>
          <a:prstGeom prst="rect">
            <a:avLst/>
          </a:prstGeom>
          <a:ln>
            <a:noFill/>
          </a:ln>
        </p:spPr>
      </p:pic>
      <p:pic>
        <p:nvPicPr>
          <p:cNvPr id="650" name="Picture 92" descr="1409051508_195-BlackBerry-128.png"/>
          <p:cNvPicPr/>
          <p:nvPr/>
        </p:nvPicPr>
        <p:blipFill>
          <a:blip r:embed="rId7"/>
          <a:stretch/>
        </p:blipFill>
        <p:spPr>
          <a:xfrm>
            <a:off x="2177640" y="4258800"/>
            <a:ext cx="393120" cy="385200"/>
          </a:xfrm>
          <a:prstGeom prst="rect">
            <a:avLst/>
          </a:prstGeom>
          <a:ln>
            <a:noFill/>
          </a:ln>
        </p:spPr>
      </p:pic>
      <p:pic>
        <p:nvPicPr>
          <p:cNvPr id="651" name="Picture 93" descr="1409051591_windows-128.png"/>
          <p:cNvPicPr/>
          <p:nvPr/>
        </p:nvPicPr>
        <p:blipFill>
          <a:blip r:embed="rId8"/>
          <a:stretch/>
        </p:blipFill>
        <p:spPr>
          <a:xfrm>
            <a:off x="1728000" y="4258800"/>
            <a:ext cx="393120" cy="385200"/>
          </a:xfrm>
          <a:prstGeom prst="rect">
            <a:avLst/>
          </a:prstGeom>
          <a:ln>
            <a:noFill/>
          </a:ln>
        </p:spPr>
      </p:pic>
      <p:pic>
        <p:nvPicPr>
          <p:cNvPr id="652" name="Picture 94" descr="1409051642_apple-128.png"/>
          <p:cNvPicPr/>
          <p:nvPr/>
        </p:nvPicPr>
        <p:blipFill>
          <a:blip r:embed="rId9"/>
          <a:stretch/>
        </p:blipFill>
        <p:spPr>
          <a:xfrm>
            <a:off x="1278720" y="4258800"/>
            <a:ext cx="393120" cy="385200"/>
          </a:xfrm>
          <a:prstGeom prst="rect">
            <a:avLst/>
          </a:prstGeom>
          <a:ln>
            <a:noFill/>
          </a:ln>
        </p:spPr>
      </p:pic>
      <p:pic>
        <p:nvPicPr>
          <p:cNvPr id="653" name="Picture 95" descr="1409051674_android-128.png"/>
          <p:cNvPicPr/>
          <p:nvPr/>
        </p:nvPicPr>
        <p:blipFill>
          <a:blip r:embed="rId10"/>
          <a:stretch/>
        </p:blipFill>
        <p:spPr>
          <a:xfrm>
            <a:off x="885600" y="4258800"/>
            <a:ext cx="393120" cy="385200"/>
          </a:xfrm>
          <a:prstGeom prst="rect">
            <a:avLst/>
          </a:prstGeom>
          <a:ln>
            <a:noFill/>
          </a:ln>
        </p:spPr>
      </p:pic>
      <p:pic>
        <p:nvPicPr>
          <p:cNvPr id="654" name="Picture 6" descr="D:\Pankaj Uge\Dino Morea (Temple Project)\Category\iPhone\i_Bhaktii Splash screen\0_temple_splash640X1136.png"/>
          <p:cNvPicPr/>
          <p:nvPr/>
        </p:nvPicPr>
        <p:blipFill>
          <a:blip r:embed="rId11"/>
          <a:stretch/>
        </p:blipFill>
        <p:spPr>
          <a:xfrm>
            <a:off x="1054080" y="2869920"/>
            <a:ext cx="393120" cy="684000"/>
          </a:xfrm>
          <a:prstGeom prst="rect">
            <a:avLst/>
          </a:prstGeom>
          <a:ln>
            <a:noFill/>
          </a:ln>
        </p:spPr>
      </p:pic>
      <p:pic>
        <p:nvPicPr>
          <p:cNvPr id="655" name="Picture 8" descr="D:\Pankaj Uge\RadioFoorti\PSD\Android\Res\radio_screen.png"/>
          <p:cNvPicPr/>
          <p:nvPr/>
        </p:nvPicPr>
        <p:blipFill>
          <a:blip r:embed="rId12"/>
          <a:stretch/>
        </p:blipFill>
        <p:spPr>
          <a:xfrm>
            <a:off x="1503360" y="2869920"/>
            <a:ext cx="404280" cy="660600"/>
          </a:xfrm>
          <a:prstGeom prst="rect">
            <a:avLst/>
          </a:prstGeom>
          <a:ln>
            <a:noFill/>
          </a:ln>
        </p:spPr>
      </p:pic>
      <p:pic>
        <p:nvPicPr>
          <p:cNvPr id="656" name="Picture 9" descr="D:\Pankaj Uge\Other Work\baby care\01.png"/>
          <p:cNvPicPr/>
          <p:nvPr/>
        </p:nvPicPr>
        <p:blipFill>
          <a:blip r:embed="rId13"/>
          <a:stretch/>
        </p:blipFill>
        <p:spPr>
          <a:xfrm>
            <a:off x="1952640" y="2869920"/>
            <a:ext cx="348120" cy="605520"/>
          </a:xfrm>
          <a:prstGeom prst="rect">
            <a:avLst/>
          </a:prstGeom>
          <a:ln>
            <a:noFill/>
          </a:ln>
        </p:spPr>
      </p:pic>
      <p:pic>
        <p:nvPicPr>
          <p:cNvPr id="657" name="Picture 10" descr="D:\Pankaj Uge\mMR Lite\mmr_lite_splash_small.png"/>
          <p:cNvPicPr/>
          <p:nvPr/>
        </p:nvPicPr>
        <p:blipFill>
          <a:blip r:embed="rId14"/>
          <a:stretch/>
        </p:blipFill>
        <p:spPr>
          <a:xfrm>
            <a:off x="1334880" y="3585600"/>
            <a:ext cx="786240" cy="423720"/>
          </a:xfrm>
          <a:prstGeom prst="rect">
            <a:avLst/>
          </a:prstGeom>
          <a:ln>
            <a:noFill/>
          </a:ln>
        </p:spPr>
      </p:pic>
      <p:pic>
        <p:nvPicPr>
          <p:cNvPr id="658" name="Picture 100" descr="logo-sap-small.png"/>
          <p:cNvPicPr/>
          <p:nvPr/>
        </p:nvPicPr>
        <p:blipFill>
          <a:blip r:embed="rId15"/>
          <a:stretch/>
        </p:blipFill>
        <p:spPr>
          <a:xfrm>
            <a:off x="3172320" y="2838240"/>
            <a:ext cx="560160" cy="270720"/>
          </a:xfrm>
          <a:prstGeom prst="rect">
            <a:avLst/>
          </a:prstGeom>
          <a:ln>
            <a:noFill/>
          </a:ln>
        </p:spPr>
      </p:pic>
      <p:pic>
        <p:nvPicPr>
          <p:cNvPr id="659" name="Picture 101" descr="industry-icon.png"/>
          <p:cNvPicPr/>
          <p:nvPr/>
        </p:nvPicPr>
        <p:blipFill>
          <a:blip r:embed="rId16"/>
          <a:stretch/>
        </p:blipFill>
        <p:spPr>
          <a:xfrm>
            <a:off x="4376160" y="2689200"/>
            <a:ext cx="563760" cy="552240"/>
          </a:xfrm>
          <a:prstGeom prst="rect">
            <a:avLst/>
          </a:prstGeom>
          <a:ln>
            <a:noFill/>
          </a:ln>
        </p:spPr>
      </p:pic>
      <p:pic>
        <p:nvPicPr>
          <p:cNvPr id="660" name="Picture 102" descr="fiori.png"/>
          <p:cNvPicPr/>
          <p:nvPr/>
        </p:nvPicPr>
        <p:blipFill>
          <a:blip r:embed="rId17"/>
          <a:stretch/>
        </p:blipFill>
        <p:spPr>
          <a:xfrm>
            <a:off x="4545000" y="3436920"/>
            <a:ext cx="393480" cy="384120"/>
          </a:xfrm>
          <a:prstGeom prst="rect">
            <a:avLst/>
          </a:prstGeom>
          <a:ln w="9360">
            <a:solidFill>
              <a:srgbClr val="b4c7e7"/>
            </a:solidFill>
            <a:miter/>
          </a:ln>
        </p:spPr>
      </p:pic>
      <p:pic>
        <p:nvPicPr>
          <p:cNvPr id="661" name="Picture 103" descr="company-director.jpg"/>
          <p:cNvPicPr/>
          <p:nvPr/>
        </p:nvPicPr>
        <p:blipFill>
          <a:blip r:embed="rId18"/>
          <a:stretch/>
        </p:blipFill>
        <p:spPr>
          <a:xfrm>
            <a:off x="4195440" y="4041720"/>
            <a:ext cx="561600" cy="642960"/>
          </a:xfrm>
          <a:prstGeom prst="rect">
            <a:avLst/>
          </a:prstGeom>
          <a:ln>
            <a:noFill/>
          </a:ln>
        </p:spPr>
      </p:pic>
      <p:pic>
        <p:nvPicPr>
          <p:cNvPr id="662" name="Picture 104" descr="can-stock-photo_csp3973789.jpg"/>
          <p:cNvPicPr/>
          <p:nvPr/>
        </p:nvPicPr>
        <p:blipFill>
          <a:blip r:embed="rId19"/>
          <a:srcRect l="0" t="0" r="0" b="7780"/>
          <a:stretch/>
        </p:blipFill>
        <p:spPr>
          <a:xfrm>
            <a:off x="3250800" y="4002840"/>
            <a:ext cx="555120" cy="700200"/>
          </a:xfrm>
          <a:prstGeom prst="rect">
            <a:avLst/>
          </a:prstGeom>
          <a:ln>
            <a:noFill/>
          </a:ln>
        </p:spPr>
      </p:pic>
      <p:pic>
        <p:nvPicPr>
          <p:cNvPr id="663" name="Picture 105" descr="application-icon.png"/>
          <p:cNvPicPr/>
          <p:nvPr/>
        </p:nvPicPr>
        <p:blipFill>
          <a:blip r:embed="rId20"/>
          <a:stretch/>
        </p:blipFill>
        <p:spPr>
          <a:xfrm>
            <a:off x="3015720" y="3365280"/>
            <a:ext cx="505440" cy="495360"/>
          </a:xfrm>
          <a:prstGeom prst="rect">
            <a:avLst/>
          </a:prstGeom>
          <a:ln>
            <a:noFill/>
          </a:ln>
        </p:spPr>
      </p:pic>
      <p:sp>
        <p:nvSpPr>
          <p:cNvPr id="664" name="CustomShape 20"/>
          <p:cNvSpPr/>
          <p:nvPr/>
        </p:nvSpPr>
        <p:spPr>
          <a:xfrm>
            <a:off x="3108240" y="3098880"/>
            <a:ext cx="61344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latin typeface="Calibri"/>
              </a:rPr>
              <a:t>SAP App</a:t>
            </a:r>
            <a:endParaRPr/>
          </a:p>
        </p:txBody>
      </p:sp>
      <p:sp>
        <p:nvSpPr>
          <p:cNvPr id="665" name="CustomShape 21"/>
          <p:cNvSpPr/>
          <p:nvPr/>
        </p:nvSpPr>
        <p:spPr>
          <a:xfrm>
            <a:off x="4241520" y="3166920"/>
            <a:ext cx="84384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Industry App</a:t>
            </a:r>
            <a:endParaRPr/>
          </a:p>
        </p:txBody>
      </p:sp>
      <p:sp>
        <p:nvSpPr>
          <p:cNvPr id="666" name="CustomShape 22"/>
          <p:cNvSpPr/>
          <p:nvPr/>
        </p:nvSpPr>
        <p:spPr>
          <a:xfrm>
            <a:off x="4554000" y="3838320"/>
            <a:ext cx="40788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Fiori</a:t>
            </a:r>
            <a:endParaRPr/>
          </a:p>
        </p:txBody>
      </p:sp>
      <p:sp>
        <p:nvSpPr>
          <p:cNvPr id="667" name="CustomShape 23"/>
          <p:cNvSpPr/>
          <p:nvPr/>
        </p:nvSpPr>
        <p:spPr>
          <a:xfrm>
            <a:off x="2864520" y="3824280"/>
            <a:ext cx="81000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Custom App</a:t>
            </a:r>
            <a:endParaRPr/>
          </a:p>
        </p:txBody>
      </p:sp>
      <p:sp>
        <p:nvSpPr>
          <p:cNvPr id="668" name="CustomShape 24"/>
          <p:cNvSpPr/>
          <p:nvPr/>
        </p:nvSpPr>
        <p:spPr>
          <a:xfrm>
            <a:off x="3082320" y="4660920"/>
            <a:ext cx="94104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Consumer App</a:t>
            </a:r>
            <a:endParaRPr/>
          </a:p>
        </p:txBody>
      </p:sp>
      <p:sp>
        <p:nvSpPr>
          <p:cNvPr id="669" name="CustomShape 25"/>
          <p:cNvSpPr/>
          <p:nvPr/>
        </p:nvSpPr>
        <p:spPr>
          <a:xfrm>
            <a:off x="4143960" y="4668840"/>
            <a:ext cx="66240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Field App</a:t>
            </a:r>
            <a:endParaRPr/>
          </a:p>
        </p:txBody>
      </p:sp>
      <p:sp>
        <p:nvSpPr>
          <p:cNvPr id="670" name="CustomShape 26"/>
          <p:cNvSpPr/>
          <p:nvPr/>
        </p:nvSpPr>
        <p:spPr>
          <a:xfrm>
            <a:off x="3666960" y="3317760"/>
            <a:ext cx="622440" cy="61092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671" name="Line 27"/>
          <p:cNvCxnSpPr/>
          <p:nvPr/>
        </p:nvCxnSpPr>
        <p:spPr>
          <a:xfrm flipH="1" flipV="1">
            <a:off x="3617640" y="3160440"/>
            <a:ext cx="224640" cy="3304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672" name="Line 28"/>
          <p:cNvCxnSpPr/>
          <p:nvPr/>
        </p:nvCxnSpPr>
        <p:spPr>
          <a:xfrm flipV="1">
            <a:off x="4152960" y="3623400"/>
            <a:ext cx="278280" cy="10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673" name="Line 29"/>
          <p:cNvCxnSpPr/>
          <p:nvPr/>
        </p:nvCxnSpPr>
        <p:spPr>
          <a:xfrm flipH="1" flipV="1">
            <a:off x="3521160" y="3623400"/>
            <a:ext cx="278280" cy="10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674" name="Line 30"/>
          <p:cNvCxnSpPr/>
          <p:nvPr/>
        </p:nvCxnSpPr>
        <p:spPr>
          <a:xfrm flipV="1">
            <a:off x="4138920" y="3160440"/>
            <a:ext cx="226080" cy="3304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675" name="Line 31"/>
          <p:cNvCxnSpPr/>
          <p:nvPr/>
        </p:nvCxnSpPr>
        <p:spPr>
          <a:xfrm flipH="1">
            <a:off x="3611160" y="3763800"/>
            <a:ext cx="226080" cy="3304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676" name="Line 32"/>
          <p:cNvCxnSpPr/>
          <p:nvPr/>
        </p:nvCxnSpPr>
        <p:spPr>
          <a:xfrm>
            <a:off x="4138920" y="3763800"/>
            <a:ext cx="226080" cy="33048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triangle" w="med"/>
          </a:ln>
        </p:spPr>
      </p:cxnSp>
      <p:pic>
        <p:nvPicPr>
          <p:cNvPr id="677" name="Picture 120" descr="mzm.sjempcic.png"/>
          <p:cNvPicPr/>
          <p:nvPr/>
        </p:nvPicPr>
        <p:blipFill>
          <a:blip r:embed="rId21"/>
          <a:stretch/>
        </p:blipFill>
        <p:spPr>
          <a:xfrm>
            <a:off x="3816000" y="3459600"/>
            <a:ext cx="336960" cy="330120"/>
          </a:xfrm>
          <a:prstGeom prst="rect">
            <a:avLst/>
          </a:prstGeom>
          <a:ln>
            <a:noFill/>
          </a:ln>
        </p:spPr>
      </p:pic>
      <p:pic>
        <p:nvPicPr>
          <p:cNvPr id="678" name="Picture 56" descr="premise_icon.png"/>
          <p:cNvPicPr/>
          <p:nvPr/>
        </p:nvPicPr>
        <p:blipFill>
          <a:blip r:embed="rId22"/>
          <a:stretch/>
        </p:blipFill>
        <p:spPr>
          <a:xfrm>
            <a:off x="4929840" y="1273320"/>
            <a:ext cx="699840" cy="686160"/>
          </a:xfrm>
          <a:prstGeom prst="rect">
            <a:avLst/>
          </a:prstGeom>
          <a:ln>
            <a:noFill/>
          </a:ln>
        </p:spPr>
      </p:pic>
      <p:sp>
        <p:nvSpPr>
          <p:cNvPr id="679" name="CustomShape 33"/>
          <p:cNvSpPr/>
          <p:nvPr/>
        </p:nvSpPr>
        <p:spPr>
          <a:xfrm>
            <a:off x="3497040" y="1501920"/>
            <a:ext cx="1123920" cy="43956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600">
            <a:solidFill>
              <a:srgbClr val="8497b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80" name="Picture 58" descr="ilisys-cloud-home-logo.jpg"/>
          <p:cNvPicPr/>
          <p:nvPr/>
        </p:nvPicPr>
        <p:blipFill>
          <a:blip r:embed="rId23"/>
          <a:stretch/>
        </p:blipFill>
        <p:spPr>
          <a:xfrm>
            <a:off x="2353320" y="1380600"/>
            <a:ext cx="762840" cy="471240"/>
          </a:xfrm>
          <a:prstGeom prst="rect">
            <a:avLst/>
          </a:prstGeom>
          <a:ln>
            <a:noFill/>
          </a:ln>
        </p:spPr>
      </p:pic>
      <p:sp>
        <p:nvSpPr>
          <p:cNvPr id="681" name="CustomShape 34"/>
          <p:cNvSpPr/>
          <p:nvPr/>
        </p:nvSpPr>
        <p:spPr>
          <a:xfrm>
            <a:off x="1888560" y="1548000"/>
            <a:ext cx="47808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Cloud</a:t>
            </a:r>
            <a:endParaRPr/>
          </a:p>
        </p:txBody>
      </p:sp>
      <p:sp>
        <p:nvSpPr>
          <p:cNvPr id="682" name="CustomShape 35"/>
          <p:cNvSpPr/>
          <p:nvPr/>
        </p:nvSpPr>
        <p:spPr>
          <a:xfrm>
            <a:off x="3357000" y="1523520"/>
            <a:ext cx="140436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c00000"/>
                </a:solidFill>
                <a:latin typeface="Calibri"/>
                <a:ea typeface="Gungsuh"/>
              </a:rPr>
              <a:t>KloudData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100">
                <a:latin typeface="Calibri"/>
                <a:ea typeface="Gungsuh"/>
              </a:rPr>
              <a:t>Mobile Solution</a:t>
            </a:r>
            <a:endParaRPr/>
          </a:p>
        </p:txBody>
      </p:sp>
      <p:sp>
        <p:nvSpPr>
          <p:cNvPr id="683" name="CustomShape 36"/>
          <p:cNvSpPr/>
          <p:nvPr/>
        </p:nvSpPr>
        <p:spPr>
          <a:xfrm>
            <a:off x="5378400" y="1548000"/>
            <a:ext cx="815760" cy="2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latin typeface="Calibri"/>
              </a:rPr>
              <a:t> </a:t>
            </a:r>
            <a:r>
              <a:rPr lang="en-US" sz="1000">
                <a:latin typeface="Calibri"/>
              </a:rPr>
              <a:t>On Premise </a:t>
            </a:r>
            <a:endParaRPr/>
          </a:p>
        </p:txBody>
      </p:sp>
      <p:cxnSp>
        <p:nvCxnSpPr>
          <p:cNvPr id="684" name="Line 37"/>
          <p:cNvCxnSpPr/>
          <p:nvPr/>
        </p:nvCxnSpPr>
        <p:spPr>
          <a:xfrm flipH="1">
            <a:off x="3131640" y="1712520"/>
            <a:ext cx="281520" cy="1080"/>
          </a:xfrm>
          <a:prstGeom prst="straightConnector1">
            <a:avLst/>
          </a:prstGeom>
          <a:ln w="19080">
            <a:solidFill>
              <a:srgbClr val="0070c0"/>
            </a:solidFill>
            <a:miter/>
            <a:tailEnd len="med" type="arrow" w="med"/>
          </a:ln>
        </p:spPr>
      </p:cxnSp>
      <p:cxnSp>
        <p:nvCxnSpPr>
          <p:cNvPr id="685" name="Line 38"/>
          <p:cNvCxnSpPr/>
          <p:nvPr/>
        </p:nvCxnSpPr>
        <p:spPr>
          <a:xfrm>
            <a:off x="4694040" y="1712520"/>
            <a:ext cx="281520" cy="1080"/>
          </a:xfrm>
          <a:prstGeom prst="straightConnector1">
            <a:avLst/>
          </a:prstGeom>
          <a:ln w="19080">
            <a:solidFill>
              <a:srgbClr val="0070c0"/>
            </a:solidFill>
            <a:miter/>
            <a:tailEnd len="med" type="arrow" w="med"/>
          </a:ln>
        </p:spPr>
      </p:cxnSp>
      <p:cxnSp>
        <p:nvCxnSpPr>
          <p:cNvPr id="686" name="Line 39"/>
          <p:cNvCxnSpPr/>
          <p:nvPr/>
        </p:nvCxnSpPr>
        <p:spPr>
          <a:xfrm>
            <a:off x="1728000" y="2097360"/>
            <a:ext cx="4480560" cy="167760"/>
          </a:xfrm>
          <a:prstGeom prst="bentConnector3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687" name="Line 40"/>
          <p:cNvCxnSpPr/>
          <p:nvPr/>
        </p:nvCxnSpPr>
        <p:spPr>
          <a:xfrm>
            <a:off x="4030200" y="2097000"/>
            <a:ext cx="1080" cy="16596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688" name="Line 41"/>
          <p:cNvCxnSpPr/>
          <p:nvPr/>
        </p:nvCxnSpPr>
        <p:spPr>
          <a:xfrm>
            <a:off x="1738440" y="2097000"/>
            <a:ext cx="1080" cy="16596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689" name="Line 42"/>
          <p:cNvCxnSpPr/>
          <p:nvPr/>
        </p:nvCxnSpPr>
        <p:spPr>
          <a:xfrm>
            <a:off x="2689920" y="1823400"/>
            <a:ext cx="1080" cy="27576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690" name="Line 43"/>
          <p:cNvCxnSpPr/>
          <p:nvPr/>
        </p:nvCxnSpPr>
        <p:spPr>
          <a:xfrm>
            <a:off x="5322960" y="1879200"/>
            <a:ext cx="1080" cy="22032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691" name="CustomShape 44"/>
          <p:cNvSpPr/>
          <p:nvPr/>
        </p:nvSpPr>
        <p:spPr>
          <a:xfrm>
            <a:off x="5504040" y="5808240"/>
            <a:ext cx="4813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SAP</a:t>
            </a:r>
            <a:endParaRPr/>
          </a:p>
        </p:txBody>
      </p:sp>
      <p:pic>
        <p:nvPicPr>
          <p:cNvPr id="692" name="Picture 42" descr="Database_3.png"/>
          <p:cNvPicPr/>
          <p:nvPr/>
        </p:nvPicPr>
        <p:blipFill>
          <a:blip r:embed="rId24"/>
          <a:stretch/>
        </p:blipFill>
        <p:spPr>
          <a:xfrm>
            <a:off x="6140880" y="5453640"/>
            <a:ext cx="414000" cy="406080"/>
          </a:xfrm>
          <a:prstGeom prst="rect">
            <a:avLst/>
          </a:prstGeom>
          <a:ln>
            <a:noFill/>
          </a:ln>
        </p:spPr>
      </p:pic>
      <p:sp>
        <p:nvSpPr>
          <p:cNvPr id="693" name="CustomShape 45"/>
          <p:cNvSpPr/>
          <p:nvPr/>
        </p:nvSpPr>
        <p:spPr>
          <a:xfrm>
            <a:off x="5998680" y="5808240"/>
            <a:ext cx="69876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Non SAP</a:t>
            </a:r>
            <a:endParaRPr/>
          </a:p>
        </p:txBody>
      </p:sp>
      <p:sp>
        <p:nvSpPr>
          <p:cNvPr id="694" name="CustomShape 46"/>
          <p:cNvSpPr/>
          <p:nvPr/>
        </p:nvSpPr>
        <p:spPr>
          <a:xfrm>
            <a:off x="3182400" y="5042520"/>
            <a:ext cx="15674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0070c0"/>
                </a:solidFill>
                <a:latin typeface="Calibri"/>
              </a:rPr>
              <a:t>Middleware Platforms</a:t>
            </a:r>
            <a:endParaRPr/>
          </a:p>
        </p:txBody>
      </p:sp>
      <p:sp>
        <p:nvSpPr>
          <p:cNvPr id="695" name="CustomShape 47"/>
          <p:cNvSpPr/>
          <p:nvPr/>
        </p:nvSpPr>
        <p:spPr>
          <a:xfrm>
            <a:off x="3032280" y="5205600"/>
            <a:ext cx="106704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200">
                <a:latin typeface="Calibri"/>
              </a:rPr>
              <a:t>SAP Mobile 3.0</a:t>
            </a:r>
            <a:endParaRPr/>
          </a:p>
        </p:txBody>
      </p:sp>
      <p:sp>
        <p:nvSpPr>
          <p:cNvPr id="696" name="CustomShape 48"/>
          <p:cNvSpPr/>
          <p:nvPr/>
        </p:nvSpPr>
        <p:spPr>
          <a:xfrm>
            <a:off x="4031280" y="5205600"/>
            <a:ext cx="7988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200">
                <a:latin typeface="Calibri"/>
              </a:rPr>
              <a:t>mUnite</a:t>
            </a:r>
            <a:endParaRPr/>
          </a:p>
        </p:txBody>
      </p:sp>
      <p:sp>
        <p:nvSpPr>
          <p:cNvPr id="697" name="CustomShape 49"/>
          <p:cNvSpPr/>
          <p:nvPr/>
        </p:nvSpPr>
        <p:spPr>
          <a:xfrm>
            <a:off x="3650400" y="5512680"/>
            <a:ext cx="6739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400">
                <a:latin typeface="Calibri"/>
              </a:rPr>
              <a:t>or</a:t>
            </a:r>
            <a:endParaRPr/>
          </a:p>
        </p:txBody>
      </p:sp>
      <p:sp>
        <p:nvSpPr>
          <p:cNvPr id="698" name="CustomShape 50"/>
          <p:cNvSpPr/>
          <p:nvPr/>
        </p:nvSpPr>
        <p:spPr>
          <a:xfrm>
            <a:off x="5886360" y="5542560"/>
            <a:ext cx="31680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200">
                <a:latin typeface="Calibri"/>
              </a:rPr>
              <a:t>or</a:t>
            </a:r>
            <a:endParaRPr/>
          </a:p>
        </p:txBody>
      </p:sp>
      <p:sp>
        <p:nvSpPr>
          <p:cNvPr id="699" name="CustomShape 51"/>
          <p:cNvSpPr/>
          <p:nvPr/>
        </p:nvSpPr>
        <p:spPr>
          <a:xfrm>
            <a:off x="2963880" y="5030280"/>
            <a:ext cx="1965240" cy="923040"/>
          </a:xfrm>
          <a:prstGeom prst="roundRect">
            <a:avLst>
              <a:gd name="adj" fmla="val 3600"/>
            </a:avLst>
          </a:prstGeom>
          <a:noFill/>
          <a:ln w="12600">
            <a:solidFill>
              <a:srgbClr val="0070c0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cxnSp>
        <p:nvCxnSpPr>
          <p:cNvPr id="700" name="Line 52"/>
          <p:cNvCxnSpPr/>
          <p:nvPr/>
        </p:nvCxnSpPr>
        <p:spPr>
          <a:xfrm>
            <a:off x="4932360" y="5181840"/>
            <a:ext cx="1415520" cy="272160"/>
          </a:xfrm>
          <a:prstGeom prst="bentConnector3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701" name="Line 53"/>
          <p:cNvCxnSpPr/>
          <p:nvPr/>
        </p:nvCxnSpPr>
        <p:spPr>
          <a:xfrm>
            <a:off x="5717520" y="5181480"/>
            <a:ext cx="1080" cy="221400"/>
          </a:xfrm>
          <a:prstGeom prst="straightConnector1">
            <a:avLst/>
          </a:prstGeom>
          <a:ln w="12600">
            <a:solidFill>
              <a:srgbClr val="5b9bd5"/>
            </a:solidFill>
            <a:miter/>
            <a:tailEnd len="med" type="arrow" w="med"/>
          </a:ln>
        </p:spPr>
      </p:cxnSp>
      <p:pic>
        <p:nvPicPr>
          <p:cNvPr id="702" name="Picture 51" descr="f0cc8b87.png"/>
          <p:cNvPicPr/>
          <p:nvPr/>
        </p:nvPicPr>
        <p:blipFill>
          <a:blip r:embed="rId25"/>
          <a:stretch/>
        </p:blipFill>
        <p:spPr>
          <a:xfrm>
            <a:off x="3319920" y="5428800"/>
            <a:ext cx="492120" cy="482760"/>
          </a:xfrm>
          <a:prstGeom prst="rect">
            <a:avLst/>
          </a:prstGeom>
          <a:ln>
            <a:noFill/>
          </a:ln>
        </p:spPr>
      </p:pic>
      <p:pic>
        <p:nvPicPr>
          <p:cNvPr id="703" name="Picture 52" descr="f0cc8b87.png"/>
          <p:cNvPicPr/>
          <p:nvPr/>
        </p:nvPicPr>
        <p:blipFill>
          <a:blip r:embed="rId26"/>
          <a:stretch/>
        </p:blipFill>
        <p:spPr>
          <a:xfrm>
            <a:off x="5537520" y="5453640"/>
            <a:ext cx="414000" cy="406080"/>
          </a:xfrm>
          <a:prstGeom prst="rect">
            <a:avLst/>
          </a:prstGeom>
          <a:ln>
            <a:noFill/>
          </a:ln>
        </p:spPr>
      </p:pic>
      <p:pic>
        <p:nvPicPr>
          <p:cNvPr id="704" name="Picture 53" descr="Database_3.png"/>
          <p:cNvPicPr/>
          <p:nvPr/>
        </p:nvPicPr>
        <p:blipFill>
          <a:blip r:embed="rId27"/>
          <a:stretch/>
        </p:blipFill>
        <p:spPr>
          <a:xfrm>
            <a:off x="4246920" y="5428800"/>
            <a:ext cx="492120" cy="482760"/>
          </a:xfrm>
          <a:prstGeom prst="rect">
            <a:avLst/>
          </a:prstGeom>
          <a:ln>
            <a:noFill/>
          </a:ln>
        </p:spPr>
      </p:pic>
      <p:sp>
        <p:nvSpPr>
          <p:cNvPr id="705" name="CustomShape 54"/>
          <p:cNvSpPr/>
          <p:nvPr/>
        </p:nvSpPr>
        <p:spPr>
          <a:xfrm>
            <a:off x="7924680" y="1365120"/>
            <a:ext cx="37497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IN" sz="1600">
                <a:latin typeface="Calibri"/>
              </a:rPr>
              <a:t>Sales Rep Applications</a:t>
            </a:r>
            <a:endParaRPr/>
          </a:p>
        </p:txBody>
      </p:sp>
      <p:sp>
        <p:nvSpPr>
          <p:cNvPr id="706" name="CustomShape 55"/>
          <p:cNvSpPr/>
          <p:nvPr/>
        </p:nvSpPr>
        <p:spPr>
          <a:xfrm>
            <a:off x="7924680" y="1746360"/>
            <a:ext cx="37497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IN" sz="1600">
                <a:latin typeface="Calibri"/>
              </a:rPr>
              <a:t>Self-Service Applications</a:t>
            </a:r>
            <a:endParaRPr/>
          </a:p>
        </p:txBody>
      </p:sp>
      <p:sp>
        <p:nvSpPr>
          <p:cNvPr id="707" name="CustomShape 56"/>
          <p:cNvSpPr/>
          <p:nvPr/>
        </p:nvSpPr>
        <p:spPr>
          <a:xfrm>
            <a:off x="7924680" y="2127240"/>
            <a:ext cx="37497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IN" sz="1600">
                <a:latin typeface="Calibri"/>
              </a:rPr>
              <a:t>Point of Care Applications</a:t>
            </a:r>
            <a:endParaRPr/>
          </a:p>
        </p:txBody>
      </p:sp>
      <p:sp>
        <p:nvSpPr>
          <p:cNvPr id="708" name="CustomShape 57"/>
          <p:cNvSpPr/>
          <p:nvPr/>
        </p:nvSpPr>
        <p:spPr>
          <a:xfrm>
            <a:off x="7924680" y="2523960"/>
            <a:ext cx="363564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IN" sz="1600">
                <a:latin typeface="Calibri"/>
              </a:rPr>
              <a:t>Retail Applications</a:t>
            </a:r>
            <a:endParaRPr/>
          </a:p>
        </p:txBody>
      </p:sp>
      <p:sp>
        <p:nvSpPr>
          <p:cNvPr id="709" name="CustomShape 58"/>
          <p:cNvSpPr/>
          <p:nvPr/>
        </p:nvSpPr>
        <p:spPr>
          <a:xfrm>
            <a:off x="7924680" y="2913120"/>
            <a:ext cx="32943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IN" sz="1600">
                <a:latin typeface="Calibri"/>
              </a:rPr>
              <a:t>Payroll Processing Applications</a:t>
            </a:r>
            <a:endParaRPr/>
          </a:p>
        </p:txBody>
      </p:sp>
      <p:sp>
        <p:nvSpPr>
          <p:cNvPr id="710" name="CustomShape 59"/>
          <p:cNvSpPr/>
          <p:nvPr/>
        </p:nvSpPr>
        <p:spPr>
          <a:xfrm>
            <a:off x="7870680" y="3525840"/>
            <a:ext cx="3737160" cy="1014480"/>
          </a:xfrm>
          <a:prstGeom prst="wedgeRectCallout">
            <a:avLst>
              <a:gd name="adj1" fmla="val -89"/>
              <a:gd name="adj2" fmla="val 4488"/>
            </a:avLst>
          </a:prstGeom>
          <a:solidFill>
            <a:srgbClr val="ffedb3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IN" sz="1600">
                <a:latin typeface="Calibri"/>
              </a:rPr>
              <a:t>Expertise to routinely deliver enterprise mobility solutions for high impact results</a:t>
            </a:r>
            <a:endParaRPr/>
          </a:p>
        </p:txBody>
      </p:sp>
      <p:sp>
        <p:nvSpPr>
          <p:cNvPr id="711" name="CustomShape 60"/>
          <p:cNvSpPr/>
          <p:nvPr/>
        </p:nvSpPr>
        <p:spPr>
          <a:xfrm>
            <a:off x="7840800" y="4680000"/>
            <a:ext cx="3767040" cy="1015920"/>
          </a:xfrm>
          <a:prstGeom prst="wedgeRectCallout">
            <a:avLst>
              <a:gd name="adj1" fmla="val 378"/>
              <a:gd name="adj2" fmla="val 20240"/>
            </a:avLst>
          </a:prstGeom>
          <a:solidFill>
            <a:srgbClr val="ffcc99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IN" sz="1600">
                <a:latin typeface="Calibri"/>
              </a:rPr>
              <a:t>Early innovator in successfully delivering end-to-end high value mobility solutions across a range of business problems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Cloud Based Solutions</a:t>
            </a:r>
            <a:endParaRPr/>
          </a:p>
        </p:txBody>
      </p:sp>
      <p:pic>
        <p:nvPicPr>
          <p:cNvPr id="713" name="Picture 4" descr="Image result for Amazon Aws logo"/>
          <p:cNvPicPr/>
          <p:nvPr/>
        </p:nvPicPr>
        <p:blipFill>
          <a:blip r:embed="rId1"/>
          <a:stretch/>
        </p:blipFill>
        <p:spPr>
          <a:xfrm>
            <a:off x="4363920" y="5570640"/>
            <a:ext cx="1393920" cy="554040"/>
          </a:xfrm>
          <a:prstGeom prst="rect">
            <a:avLst/>
          </a:prstGeom>
          <a:ln>
            <a:noFill/>
          </a:ln>
        </p:spPr>
      </p:pic>
      <p:pic>
        <p:nvPicPr>
          <p:cNvPr id="714" name="Picture 6" descr="Image result for Application Hosting in the cloud"/>
          <p:cNvPicPr/>
          <p:nvPr/>
        </p:nvPicPr>
        <p:blipFill>
          <a:blip r:embed="rId2"/>
          <a:stretch/>
        </p:blipFill>
        <p:spPr>
          <a:xfrm>
            <a:off x="3654360" y="2286000"/>
            <a:ext cx="3889440" cy="3157560"/>
          </a:xfrm>
          <a:prstGeom prst="rect">
            <a:avLst/>
          </a:prstGeom>
          <a:ln>
            <a:noFill/>
          </a:ln>
        </p:spPr>
      </p:pic>
      <p:pic>
        <p:nvPicPr>
          <p:cNvPr id="715" name="Picture 10" descr="Image result for Rackspace"/>
          <p:cNvPicPr/>
          <p:nvPr/>
        </p:nvPicPr>
        <p:blipFill>
          <a:blip r:embed="rId3"/>
          <a:stretch/>
        </p:blipFill>
        <p:spPr>
          <a:xfrm>
            <a:off x="5888160" y="5688000"/>
            <a:ext cx="1535040" cy="436680"/>
          </a:xfrm>
          <a:prstGeom prst="rect">
            <a:avLst/>
          </a:prstGeom>
          <a:ln>
            <a:noFill/>
          </a:ln>
        </p:spPr>
      </p:pic>
      <p:pic>
        <p:nvPicPr>
          <p:cNvPr id="716" name="Picture 12" descr="Image result for Application Hosting"/>
          <p:cNvPicPr/>
          <p:nvPr/>
        </p:nvPicPr>
        <p:blipFill>
          <a:blip r:embed="rId4"/>
          <a:stretch/>
        </p:blipFill>
        <p:spPr>
          <a:xfrm>
            <a:off x="3786120" y="1127160"/>
            <a:ext cx="3462480" cy="1052640"/>
          </a:xfrm>
          <a:prstGeom prst="rect">
            <a:avLst/>
          </a:prstGeom>
          <a:ln>
            <a:noFill/>
          </a:ln>
        </p:spPr>
      </p:pic>
      <p:pic>
        <p:nvPicPr>
          <p:cNvPr id="717" name="Picture 14" descr="Image result for Application Cloud Managed Service"/>
          <p:cNvPicPr/>
          <p:nvPr/>
        </p:nvPicPr>
        <p:blipFill>
          <a:blip r:embed="rId5"/>
          <a:stretch/>
        </p:blipFill>
        <p:spPr>
          <a:xfrm>
            <a:off x="1295280" y="2895480"/>
            <a:ext cx="1981440" cy="1657440"/>
          </a:xfrm>
          <a:prstGeom prst="rect">
            <a:avLst/>
          </a:prstGeom>
          <a:ln>
            <a:noFill/>
          </a:ln>
        </p:spPr>
      </p:pic>
      <p:pic>
        <p:nvPicPr>
          <p:cNvPr id="718" name="Picture 24" descr="Image result for SaaS"/>
          <p:cNvPicPr/>
          <p:nvPr/>
        </p:nvPicPr>
        <p:blipFill>
          <a:blip r:embed="rId6"/>
          <a:stretch/>
        </p:blipFill>
        <p:spPr>
          <a:xfrm>
            <a:off x="7848720" y="3124080"/>
            <a:ext cx="2209680" cy="1517760"/>
          </a:xfrm>
          <a:prstGeom prst="rect">
            <a:avLst/>
          </a:prstGeom>
          <a:ln>
            <a:noFill/>
          </a:ln>
        </p:spPr>
      </p:pic>
      <p:pic>
        <p:nvPicPr>
          <p:cNvPr id="719" name="Picture 4" descr="Image result for Amazon lambda"/>
          <p:cNvPicPr/>
          <p:nvPr/>
        </p:nvPicPr>
        <p:blipFill>
          <a:blip r:embed="rId7"/>
          <a:stretch/>
        </p:blipFill>
        <p:spPr>
          <a:xfrm>
            <a:off x="3754440" y="5657760"/>
            <a:ext cx="463680" cy="46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39" descr=""/>
          <p:cNvPicPr/>
          <p:nvPr/>
        </p:nvPicPr>
        <p:blipFill>
          <a:blip r:embed="rId1"/>
          <a:stretch/>
        </p:blipFill>
        <p:spPr>
          <a:xfrm>
            <a:off x="412920" y="1380960"/>
            <a:ext cx="2124000" cy="2124360"/>
          </a:xfrm>
          <a:prstGeom prst="rect">
            <a:avLst/>
          </a:prstGeom>
          <a:ln>
            <a:noFill/>
          </a:ln>
        </p:spPr>
      </p:pic>
      <p:pic>
        <p:nvPicPr>
          <p:cNvPr id="721" name="Picture 38" descr=""/>
          <p:cNvPicPr/>
          <p:nvPr/>
        </p:nvPicPr>
        <p:blipFill>
          <a:blip r:embed="rId2"/>
          <a:stretch/>
        </p:blipFill>
        <p:spPr>
          <a:xfrm>
            <a:off x="2160720" y="1447920"/>
            <a:ext cx="2030400" cy="2030400"/>
          </a:xfrm>
          <a:prstGeom prst="rect">
            <a:avLst/>
          </a:prstGeom>
          <a:ln>
            <a:noFill/>
          </a:ln>
        </p:spPr>
      </p:pic>
      <p:pic>
        <p:nvPicPr>
          <p:cNvPr id="722" name="Picture 4" descr=""/>
          <p:cNvPicPr/>
          <p:nvPr/>
        </p:nvPicPr>
        <p:blipFill>
          <a:blip r:embed="rId3"/>
          <a:stretch/>
        </p:blipFill>
        <p:spPr>
          <a:xfrm>
            <a:off x="8375760" y="1600200"/>
            <a:ext cx="3206520" cy="2473200"/>
          </a:xfrm>
          <a:prstGeom prst="rect">
            <a:avLst/>
          </a:prstGeom>
          <a:ln>
            <a:noFill/>
          </a:ln>
        </p:spPr>
      </p:pic>
      <p:sp>
        <p:nvSpPr>
          <p:cNvPr id="723" name="TextShape 1"/>
          <p:cNvSpPr txBox="1"/>
          <p:nvPr/>
        </p:nvSpPr>
        <p:spPr>
          <a:xfrm>
            <a:off x="358920" y="189000"/>
            <a:ext cx="9648720" cy="50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en-US" sz="2400">
                <a:solidFill>
                  <a:srgbClr val="ce0000"/>
                </a:solidFill>
                <a:latin typeface="Calibri"/>
              </a:rPr>
              <a:t>Healthcare Traceability as a Service (TaaS)</a:t>
            </a:r>
            <a:endParaRPr/>
          </a:p>
        </p:txBody>
      </p:sp>
      <p:sp>
        <p:nvSpPr>
          <p:cNvPr id="724" name="CustomShape 2"/>
          <p:cNvSpPr/>
          <p:nvPr/>
        </p:nvSpPr>
        <p:spPr>
          <a:xfrm>
            <a:off x="465120" y="3478320"/>
            <a:ext cx="4487760" cy="21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Reduce loss and misplacement of medical equipment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>
                <a:latin typeface="Calibri"/>
              </a:rPr>
              <a:t>Automate and improve asset visibility, traceability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Real time patient, staff and asset tracking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•  </a:t>
            </a: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Clinical equipment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•  </a:t>
            </a: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Wheelchairs, Beds, Stretchers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•  </a:t>
            </a: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IT assets</a:t>
            </a:r>
            <a:endParaRPr/>
          </a:p>
        </p:txBody>
      </p:sp>
      <p:sp>
        <p:nvSpPr>
          <p:cNvPr id="725" name="CustomShape 3"/>
          <p:cNvSpPr/>
          <p:nvPr/>
        </p:nvSpPr>
        <p:spPr>
          <a:xfrm>
            <a:off x="457200" y="990720"/>
            <a:ext cx="306720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Real Time Asset Intelligence</a:t>
            </a:r>
            <a:endParaRPr/>
          </a:p>
        </p:txBody>
      </p:sp>
      <p:sp>
        <p:nvSpPr>
          <p:cNvPr id="726" name="CustomShape 4"/>
          <p:cNvSpPr/>
          <p:nvPr/>
        </p:nvSpPr>
        <p:spPr>
          <a:xfrm>
            <a:off x="4800600" y="1463760"/>
            <a:ext cx="3179880" cy="249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Predictive &amp; historical analytics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Optimize resources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Healthcare staff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Medical equipment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Assets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Improve efficiencies and overhead costs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Improved patient satisfaction</a:t>
            </a:r>
            <a:endParaRPr/>
          </a:p>
        </p:txBody>
      </p:sp>
      <p:sp>
        <p:nvSpPr>
          <p:cNvPr id="727" name="CustomShape 5"/>
          <p:cNvSpPr/>
          <p:nvPr/>
        </p:nvSpPr>
        <p:spPr>
          <a:xfrm>
            <a:off x="4832280" y="990720"/>
            <a:ext cx="266940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Operational Intelligence</a:t>
            </a:r>
            <a:endParaRPr/>
          </a:p>
        </p:txBody>
      </p:sp>
      <p:sp>
        <p:nvSpPr>
          <p:cNvPr id="728" name="CustomShape 6"/>
          <p:cNvSpPr/>
          <p:nvPr/>
        </p:nvSpPr>
        <p:spPr>
          <a:xfrm>
            <a:off x="8379000" y="3913200"/>
            <a:ext cx="366048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Real time and accurate process visibility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latin typeface="Calibri"/>
              </a:rPr>
              <a:t>Status and exceptions alerts and notifications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Email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SMS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Arial"/>
              </a:rPr>
              <a:t>Voice</a:t>
            </a:r>
            <a:endParaRPr/>
          </a:p>
        </p:txBody>
      </p:sp>
      <p:pic>
        <p:nvPicPr>
          <p:cNvPr id="729" name="Picture 1" descr=""/>
          <p:cNvPicPr/>
          <p:nvPr/>
        </p:nvPicPr>
        <p:blipFill>
          <a:blip r:embed="rId4"/>
          <a:stretch/>
        </p:blipFill>
        <p:spPr>
          <a:xfrm>
            <a:off x="4968720" y="4191120"/>
            <a:ext cx="2783160" cy="2028600"/>
          </a:xfrm>
          <a:prstGeom prst="rect">
            <a:avLst/>
          </a:prstGeom>
          <a:ln>
            <a:noFill/>
          </a:ln>
        </p:spPr>
      </p:pic>
      <p:sp>
        <p:nvSpPr>
          <p:cNvPr id="730" name="CustomShape 7"/>
          <p:cNvSpPr/>
          <p:nvPr/>
        </p:nvSpPr>
        <p:spPr>
          <a:xfrm>
            <a:off x="8491680" y="973080"/>
            <a:ext cx="239832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Mobile Intelligence &amp;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Notification Services</a:t>
            </a:r>
            <a:endParaRPr/>
          </a:p>
        </p:txBody>
      </p:sp>
      <p:pic>
        <p:nvPicPr>
          <p:cNvPr id="731" name="Picture 7" descr=""/>
          <p:cNvPicPr/>
          <p:nvPr/>
        </p:nvPicPr>
        <p:blipFill>
          <a:blip r:embed="rId5"/>
          <a:stretch/>
        </p:blipFill>
        <p:spPr>
          <a:xfrm>
            <a:off x="9899640" y="5029200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732" name="Picture 13" descr=""/>
          <p:cNvPicPr/>
          <p:nvPr/>
        </p:nvPicPr>
        <p:blipFill>
          <a:blip r:embed="rId6"/>
          <a:stretch/>
        </p:blipFill>
        <p:spPr>
          <a:xfrm>
            <a:off x="10882440" y="5029200"/>
            <a:ext cx="609480" cy="609480"/>
          </a:xfrm>
          <a:prstGeom prst="rect">
            <a:avLst/>
          </a:prstGeom>
          <a:ln>
            <a:noFill/>
          </a:ln>
        </p:spPr>
      </p:pic>
      <p:sp>
        <p:nvSpPr>
          <p:cNvPr id="733" name="CustomShape 8"/>
          <p:cNvSpPr/>
          <p:nvPr/>
        </p:nvSpPr>
        <p:spPr>
          <a:xfrm>
            <a:off x="10729800" y="5181480"/>
            <a:ext cx="8524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400">
                <a:latin typeface="Calibri"/>
              </a:rPr>
              <a:t>  </a:t>
            </a:r>
            <a:r>
              <a:rPr lang="en-US" sz="1400">
                <a:latin typeface="Calibri"/>
              </a:rPr>
              <a:t>SMS</a:t>
            </a:r>
            <a:endParaRPr/>
          </a:p>
        </p:txBody>
      </p:sp>
      <p:pic>
        <p:nvPicPr>
          <p:cNvPr id="734" name="Picture 15" descr=""/>
          <p:cNvPicPr/>
          <p:nvPr/>
        </p:nvPicPr>
        <p:blipFill>
          <a:blip r:embed="rId7"/>
          <a:stretch/>
        </p:blipFill>
        <p:spPr>
          <a:xfrm>
            <a:off x="10363320" y="5715000"/>
            <a:ext cx="741240" cy="5904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13566</TotalTime>
  <Application>LibreOffice/4.4.1.2$Windows_x86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2017-05-22T14:29:28Z</dcterms:created>
  <dc:language>en-US</dc:language>
  <cp:lastModifiedBy>Tony Jones</cp:lastModifiedBy>
  <dcterms:modified xsi:type="dcterms:W3CDTF">2017-04-18T01:34:25Z</dcterms:modified>
  <cp:revision>48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